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60" r:id="rId3"/>
    <p:sldId id="268" r:id="rId4"/>
    <p:sldId id="257" r:id="rId5"/>
    <p:sldId id="265" r:id="rId6"/>
    <p:sldId id="261" r:id="rId7"/>
    <p:sldId id="269" r:id="rId8"/>
    <p:sldId id="264" r:id="rId9"/>
    <p:sldId id="270" r:id="rId10"/>
    <p:sldId id="262" r:id="rId11"/>
    <p:sldId id="263" r:id="rId12"/>
    <p:sldId id="271" r:id="rId13"/>
    <p:sldId id="258" r:id="rId14"/>
    <p:sldId id="272" r:id="rId15"/>
    <p:sldId id="267" r:id="rId16"/>
    <p:sldId id="273" r:id="rId17"/>
    <p:sldId id="274" r:id="rId18"/>
    <p:sldId id="266" r:id="rId19"/>
    <p:sldId id="275" r:id="rId20"/>
    <p:sldId id="276" r:id="rId21"/>
    <p:sldId id="259" r:id="rId22"/>
    <p:sldId id="278" r:id="rId23"/>
    <p:sldId id="315" r:id="rId24"/>
    <p:sldId id="277" r:id="rId25"/>
    <p:sldId id="280" r:id="rId26"/>
    <p:sldId id="279" r:id="rId27"/>
    <p:sldId id="283" r:id="rId28"/>
    <p:sldId id="282" r:id="rId29"/>
    <p:sldId id="281" r:id="rId30"/>
    <p:sldId id="314" r:id="rId31"/>
  </p:sldIdLst>
  <p:sldSz cx="9144000" cy="6858000" type="screen4x3"/>
  <p:notesSz cx="7053263" cy="9309100"/>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713FE1-E1A8-7F62-BC58-D4973F62CDAD}"/>
              </a:ext>
            </a:extLst>
          </p:cNvPr>
          <p:cNvSpPr>
            <a:spLocks noGrp="1"/>
          </p:cNvSpPr>
          <p:nvPr>
            <p:ph type="hdr" sz="quarter"/>
          </p:nvPr>
        </p:nvSpPr>
        <p:spPr>
          <a:xfrm>
            <a:off x="0" y="1"/>
            <a:ext cx="3056721" cy="464839"/>
          </a:xfrm>
          <a:prstGeom prst="rect">
            <a:avLst/>
          </a:prstGeom>
        </p:spPr>
        <p:txBody>
          <a:bodyPr vert="horz" lIns="91022" tIns="45511" rIns="91022" bIns="45511" rtlCol="0"/>
          <a:lstStyle>
            <a:lvl1pPr algn="l" fontAlgn="auto">
              <a:spcBef>
                <a:spcPts val="0"/>
              </a:spcBef>
              <a:spcAft>
                <a:spcPts val="0"/>
              </a:spcAft>
              <a:defRPr sz="12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8105286-DF4A-3295-E414-524A28167EE9}"/>
              </a:ext>
            </a:extLst>
          </p:cNvPr>
          <p:cNvSpPr>
            <a:spLocks noGrp="1"/>
          </p:cNvSpPr>
          <p:nvPr>
            <p:ph type="dt" sz="quarter" idx="1"/>
          </p:nvPr>
        </p:nvSpPr>
        <p:spPr>
          <a:xfrm>
            <a:off x="3995012" y="1"/>
            <a:ext cx="3056721" cy="464839"/>
          </a:xfrm>
          <a:prstGeom prst="rect">
            <a:avLst/>
          </a:prstGeom>
        </p:spPr>
        <p:txBody>
          <a:bodyPr vert="horz" lIns="91022" tIns="45511" rIns="91022" bIns="45511" rtlCol="0"/>
          <a:lstStyle>
            <a:lvl1pPr algn="r" fontAlgn="auto">
              <a:spcBef>
                <a:spcPts val="0"/>
              </a:spcBef>
              <a:spcAft>
                <a:spcPts val="0"/>
              </a:spcAft>
              <a:defRPr sz="1200" smtClean="0">
                <a:latin typeface="+mn-lt"/>
                <a:cs typeface="+mn-cs"/>
              </a:defRPr>
            </a:lvl1pPr>
          </a:lstStyle>
          <a:p>
            <a:pPr>
              <a:defRPr/>
            </a:pPr>
            <a:r>
              <a:rPr lang="en-US" sz="1000" dirty="0">
                <a:latin typeface="Arial" panose="020B0604020202020204" pitchFamily="34" charset="0"/>
                <a:cs typeface="Arial" panose="020B0604020202020204" pitchFamily="34" charset="0"/>
              </a:rPr>
              <a:t>12/21/2025 pm</a:t>
            </a:r>
          </a:p>
        </p:txBody>
      </p:sp>
      <p:sp>
        <p:nvSpPr>
          <p:cNvPr id="4" name="Footer Placeholder 3">
            <a:extLst>
              <a:ext uri="{FF2B5EF4-FFF2-40B4-BE49-F238E27FC236}">
                <a16:creationId xmlns:a16="http://schemas.microsoft.com/office/drawing/2014/main" id="{5FE63F88-52D8-AC25-0819-ABFB9F668009}"/>
              </a:ext>
            </a:extLst>
          </p:cNvPr>
          <p:cNvSpPr>
            <a:spLocks noGrp="1"/>
          </p:cNvSpPr>
          <p:nvPr>
            <p:ph type="ftr" sz="quarter" idx="2"/>
          </p:nvPr>
        </p:nvSpPr>
        <p:spPr>
          <a:xfrm>
            <a:off x="0" y="8842723"/>
            <a:ext cx="3056721" cy="464839"/>
          </a:xfrm>
          <a:prstGeom prst="rect">
            <a:avLst/>
          </a:prstGeom>
        </p:spPr>
        <p:txBody>
          <a:bodyPr vert="horz" lIns="91022" tIns="45511" rIns="91022" bIns="45511" rtlCol="0" anchor="b"/>
          <a:lstStyle>
            <a:lvl1pPr algn="l" fontAlgn="auto">
              <a:spcBef>
                <a:spcPts val="0"/>
              </a:spcBef>
              <a:spcAft>
                <a:spcPts val="0"/>
              </a:spcAft>
              <a:defRPr sz="1200" smtClean="0">
                <a:latin typeface="+mn-lt"/>
                <a:cs typeface="+mn-cs"/>
              </a:defRPr>
            </a:lvl1pPr>
          </a:lstStyle>
          <a:p>
            <a:pPr>
              <a:defRPr/>
            </a:pPr>
            <a:r>
              <a:rPr lang="en-US" sz="1000" dirty="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716B203B-9073-8E51-2005-8699CF37DC60}"/>
              </a:ext>
            </a:extLst>
          </p:cNvPr>
          <p:cNvSpPr>
            <a:spLocks noGrp="1"/>
          </p:cNvSpPr>
          <p:nvPr>
            <p:ph type="sldNum" sz="quarter" idx="3"/>
          </p:nvPr>
        </p:nvSpPr>
        <p:spPr>
          <a:xfrm>
            <a:off x="3995012" y="8842723"/>
            <a:ext cx="3056721" cy="464839"/>
          </a:xfrm>
          <a:prstGeom prst="rect">
            <a:avLst/>
          </a:prstGeom>
        </p:spPr>
        <p:txBody>
          <a:bodyPr vert="horz" wrap="square" lIns="91022" tIns="45511" rIns="91022" bIns="45511" numCol="1" anchor="b" anchorCtr="0" compatLnSpc="1">
            <a:prstTxWarp prst="textNoShape">
              <a:avLst/>
            </a:prstTxWarp>
          </a:bodyPr>
          <a:lstStyle>
            <a:lvl1pPr algn="r">
              <a:defRPr sz="1200">
                <a:latin typeface="Calibri" panose="020F0502020204030204" pitchFamily="34" charset="0"/>
              </a:defRPr>
            </a:lvl1pPr>
          </a:lstStyle>
          <a:p>
            <a:fld id="{C7405D9D-42C9-46FB-904A-8CBCFBEC061D}" type="slidenum">
              <a:rPr lang="en-US" altLang="en-US" sz="1000">
                <a:latin typeface="Arial" panose="020B0604020202020204" pitchFamily="34" charset="0"/>
              </a:rPr>
              <a:pPr/>
              <a:t>‹#›</a:t>
            </a:fld>
            <a:endParaRPr lang="en-US" altLang="en-US" sz="1000" dirty="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3F5156-CA68-0495-2BF7-73943326B5F3}"/>
              </a:ext>
            </a:extLst>
          </p:cNvPr>
          <p:cNvSpPr>
            <a:spLocks noGrp="1"/>
          </p:cNvSpPr>
          <p:nvPr>
            <p:ph type="hdr" sz="quarter"/>
          </p:nvPr>
        </p:nvSpPr>
        <p:spPr>
          <a:xfrm>
            <a:off x="0" y="1"/>
            <a:ext cx="3056721" cy="464839"/>
          </a:xfrm>
          <a:prstGeom prst="rect">
            <a:avLst/>
          </a:prstGeom>
        </p:spPr>
        <p:txBody>
          <a:bodyPr vert="horz" lIns="86301" tIns="43151" rIns="86301" bIns="43151" rtlCol="0"/>
          <a:lstStyle>
            <a:lvl1pPr algn="l" fontAlgn="auto">
              <a:spcBef>
                <a:spcPts val="0"/>
              </a:spcBef>
              <a:spcAft>
                <a:spcPts val="0"/>
              </a:spcAft>
              <a:defRPr sz="11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BDA2B252-7CE5-F4A0-EA98-8E01CDD17A93}"/>
              </a:ext>
            </a:extLst>
          </p:cNvPr>
          <p:cNvSpPr>
            <a:spLocks noGrp="1"/>
          </p:cNvSpPr>
          <p:nvPr>
            <p:ph type="dt" idx="1"/>
          </p:nvPr>
        </p:nvSpPr>
        <p:spPr>
          <a:xfrm>
            <a:off x="3995012" y="1"/>
            <a:ext cx="3056721" cy="464839"/>
          </a:xfrm>
          <a:prstGeom prst="rect">
            <a:avLst/>
          </a:prstGeom>
        </p:spPr>
        <p:txBody>
          <a:bodyPr vert="horz" lIns="86301" tIns="43151" rIns="86301" bIns="43151" rtlCol="0"/>
          <a:lstStyle>
            <a:lvl1pPr algn="r" fontAlgn="auto">
              <a:spcBef>
                <a:spcPts val="0"/>
              </a:spcBef>
              <a:spcAft>
                <a:spcPts val="0"/>
              </a:spcAft>
              <a:defRPr sz="1100" smtClean="0">
                <a:latin typeface="+mn-lt"/>
                <a:cs typeface="+mn-cs"/>
              </a:defRPr>
            </a:lvl1pPr>
          </a:lstStyle>
          <a:p>
            <a:pPr>
              <a:defRPr/>
            </a:pPr>
            <a:r>
              <a:rPr lang="en-US"/>
              <a:t>12/21/2025 pm</a:t>
            </a:r>
          </a:p>
        </p:txBody>
      </p:sp>
      <p:sp>
        <p:nvSpPr>
          <p:cNvPr id="4" name="Slide Image Placeholder 3">
            <a:extLst>
              <a:ext uri="{FF2B5EF4-FFF2-40B4-BE49-F238E27FC236}">
                <a16:creationId xmlns:a16="http://schemas.microsoft.com/office/drawing/2014/main" id="{8A703B2F-ABB1-60B3-D3EE-F4BC90BE3B45}"/>
              </a:ext>
            </a:extLst>
          </p:cNvPr>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86301" tIns="43151" rIns="86301" bIns="43151" rtlCol="0" anchor="ctr"/>
          <a:lstStyle/>
          <a:p>
            <a:pPr lvl="0"/>
            <a:endParaRPr lang="en-US" noProof="0"/>
          </a:p>
        </p:txBody>
      </p:sp>
      <p:sp>
        <p:nvSpPr>
          <p:cNvPr id="5" name="Notes Placeholder 4">
            <a:extLst>
              <a:ext uri="{FF2B5EF4-FFF2-40B4-BE49-F238E27FC236}">
                <a16:creationId xmlns:a16="http://schemas.microsoft.com/office/drawing/2014/main" id="{41F3DB3C-0305-0187-B383-A5FD0CE336C4}"/>
              </a:ext>
            </a:extLst>
          </p:cNvPr>
          <p:cNvSpPr>
            <a:spLocks noGrp="1"/>
          </p:cNvSpPr>
          <p:nvPr>
            <p:ph type="body" sz="quarter" idx="3"/>
          </p:nvPr>
        </p:nvSpPr>
        <p:spPr>
          <a:xfrm>
            <a:off x="705634" y="4422131"/>
            <a:ext cx="5641998" cy="4188171"/>
          </a:xfrm>
          <a:prstGeom prst="rect">
            <a:avLst/>
          </a:prstGeom>
        </p:spPr>
        <p:txBody>
          <a:bodyPr vert="horz" lIns="86301" tIns="43151" rIns="86301" bIns="4315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7EF372D-7892-9D35-89EC-357A402FC00B}"/>
              </a:ext>
            </a:extLst>
          </p:cNvPr>
          <p:cNvSpPr>
            <a:spLocks noGrp="1"/>
          </p:cNvSpPr>
          <p:nvPr>
            <p:ph type="ftr" sz="quarter" idx="4"/>
          </p:nvPr>
        </p:nvSpPr>
        <p:spPr>
          <a:xfrm>
            <a:off x="0" y="8842723"/>
            <a:ext cx="3056721" cy="464839"/>
          </a:xfrm>
          <a:prstGeom prst="rect">
            <a:avLst/>
          </a:prstGeom>
        </p:spPr>
        <p:txBody>
          <a:bodyPr vert="horz" lIns="86301" tIns="43151" rIns="86301" bIns="43151" rtlCol="0" anchor="b"/>
          <a:lstStyle>
            <a:lvl1pPr algn="l" fontAlgn="auto">
              <a:spcBef>
                <a:spcPts val="0"/>
              </a:spcBef>
              <a:spcAft>
                <a:spcPts val="0"/>
              </a:spcAft>
              <a:defRPr sz="11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1E776626-6D82-E37A-3094-4C5A7D397F79}"/>
              </a:ext>
            </a:extLst>
          </p:cNvPr>
          <p:cNvSpPr>
            <a:spLocks noGrp="1"/>
          </p:cNvSpPr>
          <p:nvPr>
            <p:ph type="sldNum" sz="quarter" idx="5"/>
          </p:nvPr>
        </p:nvSpPr>
        <p:spPr>
          <a:xfrm>
            <a:off x="3995012" y="8842723"/>
            <a:ext cx="3056721" cy="464839"/>
          </a:xfrm>
          <a:prstGeom prst="rect">
            <a:avLst/>
          </a:prstGeom>
        </p:spPr>
        <p:txBody>
          <a:bodyPr vert="horz" wrap="square" lIns="86301" tIns="43151" rIns="86301" bIns="43151" numCol="1" anchor="b" anchorCtr="0" compatLnSpc="1">
            <a:prstTxWarp prst="textNoShape">
              <a:avLst/>
            </a:prstTxWarp>
          </a:bodyPr>
          <a:lstStyle>
            <a:lvl1pPr algn="r">
              <a:defRPr sz="1100">
                <a:latin typeface="Calibri" panose="020F0502020204030204" pitchFamily="34" charset="0"/>
              </a:defRPr>
            </a:lvl1pPr>
          </a:lstStyle>
          <a:p>
            <a:fld id="{F4B0AFE1-1525-46E9-BD90-C6405C62ADB8}"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E0153805-30D5-F84C-D4E0-496F6BA0CE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7B543996-C1E8-4CE4-6DAC-60E8C4E9BB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8196" name="Slide Number Placeholder 3">
            <a:extLst>
              <a:ext uri="{FF2B5EF4-FFF2-40B4-BE49-F238E27FC236}">
                <a16:creationId xmlns:a16="http://schemas.microsoft.com/office/drawing/2014/main" id="{DF4240AF-949F-EDCC-8D30-1888A2FB35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fld id="{091E4E30-1668-438D-933E-602BF9E279BA}"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A81B3922-7352-1177-2FC4-4191C50C665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12/21/2025 pm</a:t>
            </a:r>
          </a:p>
        </p:txBody>
      </p:sp>
      <p:sp>
        <p:nvSpPr>
          <p:cNvPr id="8198" name="Footer Placeholder 5">
            <a:extLst>
              <a:ext uri="{FF2B5EF4-FFF2-40B4-BE49-F238E27FC236}">
                <a16:creationId xmlns:a16="http://schemas.microsoft.com/office/drawing/2014/main" id="{80790D47-8AEC-CDFD-202D-7A2C0D6681B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7B22B-0B20-A51D-C5A5-C4EF12163F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294A6-AF75-5A86-0E41-EB4B19EFBE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F49E9-391B-0931-56CB-2F648E5811BF}"/>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56E117C9-E250-E551-D658-20D6C4F66B67}"/>
              </a:ext>
            </a:extLst>
          </p:cNvPr>
          <p:cNvSpPr>
            <a:spLocks noGrp="1"/>
          </p:cNvSpPr>
          <p:nvPr>
            <p:ph type="dt" idx="1"/>
          </p:nvPr>
        </p:nvSpPr>
        <p:spPr/>
        <p:txBody>
          <a:bodyPr/>
          <a:lstStyle/>
          <a:p>
            <a:pPr>
              <a:defRPr/>
            </a:pPr>
            <a:r>
              <a:rPr lang="en-US"/>
              <a:t>12/21/2025 pm</a:t>
            </a:r>
          </a:p>
        </p:txBody>
      </p:sp>
      <p:sp>
        <p:nvSpPr>
          <p:cNvPr id="5" name="Footer Placeholder 4">
            <a:extLst>
              <a:ext uri="{FF2B5EF4-FFF2-40B4-BE49-F238E27FC236}">
                <a16:creationId xmlns:a16="http://schemas.microsoft.com/office/drawing/2014/main" id="{0B66BF5C-AC13-807D-334C-CE4B19CCC130}"/>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BD5C63F4-1D68-B982-ED66-1E30168B3759}"/>
              </a:ext>
            </a:extLst>
          </p:cNvPr>
          <p:cNvSpPr>
            <a:spLocks noGrp="1"/>
          </p:cNvSpPr>
          <p:nvPr>
            <p:ph type="sldNum" sz="quarter" idx="5"/>
          </p:nvPr>
        </p:nvSpPr>
        <p:spPr/>
        <p:txBody>
          <a:bodyPr/>
          <a:lstStyle/>
          <a:p>
            <a:fld id="{F4B0AFE1-1525-46E9-BD90-C6405C62ADB8}" type="slidenum">
              <a:rPr lang="en-US" altLang="en-US" smtClean="0"/>
              <a:pPr/>
              <a:t>12</a:t>
            </a:fld>
            <a:endParaRPr lang="en-US" altLang="en-US"/>
          </a:p>
        </p:txBody>
      </p:sp>
    </p:spTree>
    <p:extLst>
      <p:ext uri="{BB962C8B-B14F-4D97-AF65-F5344CB8AC3E}">
        <p14:creationId xmlns:p14="http://schemas.microsoft.com/office/powerpoint/2010/main" val="3969199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1 Corinthians 15:50-57 Now I say this, brethren, that flesh and blood cannot inherit the kingdom of God; nor does the perishable inherit the imperishable. </a:t>
            </a:r>
            <a:r>
              <a:rPr lang="en-US" sz="1100" b="1" baseline="30000" dirty="0"/>
              <a:t>51 </a:t>
            </a:r>
            <a:r>
              <a:rPr lang="en-US" sz="1100" dirty="0"/>
              <a:t>Behold, I tell you a mystery; we will not all sleep, but we will all be changed, </a:t>
            </a:r>
            <a:r>
              <a:rPr lang="en-US" sz="1100" b="1" baseline="30000" dirty="0"/>
              <a:t>52 </a:t>
            </a:r>
            <a:r>
              <a:rPr lang="en-US" sz="1100" dirty="0"/>
              <a:t>in a moment, in the twinkling of an eye, at the last trumpet; for the trumpet will sound, and the dead will be raised imperishable, and we will be changed. </a:t>
            </a:r>
            <a:r>
              <a:rPr lang="en-US" sz="1100" b="1" baseline="30000" dirty="0"/>
              <a:t>53 </a:t>
            </a:r>
            <a:r>
              <a:rPr lang="en-US" sz="1100" dirty="0"/>
              <a:t>For this perishable must put on the imperishable, and this mortal must put on immortality. </a:t>
            </a:r>
            <a:r>
              <a:rPr lang="en-US" sz="1100" b="1" baseline="30000" dirty="0"/>
              <a:t>54 </a:t>
            </a:r>
            <a:r>
              <a:rPr lang="en-US" sz="1100" dirty="0"/>
              <a:t>But when this perishable will have put on the imperishable, and this mortal will have put on immortality, then will come about the saying that is written, “</a:t>
            </a:r>
            <a:r>
              <a:rPr lang="en-US" sz="1100" cap="small" dirty="0"/>
              <a:t>Death is swallowed up</a:t>
            </a:r>
            <a:r>
              <a:rPr lang="en-US" sz="1100" dirty="0"/>
              <a:t> in victory. </a:t>
            </a:r>
            <a:r>
              <a:rPr lang="en-US" sz="1100" b="1" baseline="30000" dirty="0"/>
              <a:t>55 </a:t>
            </a:r>
            <a:r>
              <a:rPr lang="en-US" sz="1100" dirty="0"/>
              <a:t>O </a:t>
            </a:r>
            <a:r>
              <a:rPr lang="en-US" sz="1100" cap="small" dirty="0"/>
              <a:t>death, where is your victory</a:t>
            </a:r>
            <a:r>
              <a:rPr lang="en-US" sz="1100" dirty="0"/>
              <a:t>? O </a:t>
            </a:r>
            <a:r>
              <a:rPr lang="en-US" sz="1100" cap="small" dirty="0"/>
              <a:t>death, where is your sting</a:t>
            </a:r>
            <a:r>
              <a:rPr lang="en-US" sz="1100" dirty="0"/>
              <a:t>?” </a:t>
            </a:r>
            <a:r>
              <a:rPr lang="en-US" sz="1100" b="1" baseline="30000" dirty="0"/>
              <a:t>56 </a:t>
            </a:r>
            <a:r>
              <a:rPr lang="en-US" sz="1100" dirty="0"/>
              <a:t>The sting of death is sin, and the power of sin is the law; </a:t>
            </a:r>
            <a:r>
              <a:rPr lang="en-US" sz="1100" b="1" baseline="30000" dirty="0"/>
              <a:t>57 </a:t>
            </a:r>
            <a:r>
              <a:rPr lang="en-US" sz="1100" dirty="0"/>
              <a:t>but thanks be to God, who gives us the victory through our Lord Jesus Christ.</a:t>
            </a:r>
            <a:endParaRPr lang="en-US" dirty="0"/>
          </a:p>
        </p:txBody>
      </p:sp>
      <p:sp>
        <p:nvSpPr>
          <p:cNvPr id="4" name="Date Placeholder 3"/>
          <p:cNvSpPr>
            <a:spLocks noGrp="1"/>
          </p:cNvSpPr>
          <p:nvPr>
            <p:ph type="dt" idx="1"/>
          </p:nvPr>
        </p:nvSpPr>
        <p:spPr/>
        <p:txBody>
          <a:bodyPr/>
          <a:lstStyle/>
          <a:p>
            <a:pPr>
              <a:defRPr/>
            </a:pPr>
            <a:r>
              <a:rPr lang="en-US"/>
              <a:t>12/21/2025 pm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4B0AFE1-1525-46E9-BD90-C6405C62ADB8}" type="slidenum">
              <a:rPr lang="en-US" altLang="en-US" smtClean="0"/>
              <a:pPr/>
              <a:t>25</a:t>
            </a:fld>
            <a:endParaRPr lang="en-US" altLang="en-US"/>
          </a:p>
        </p:txBody>
      </p:sp>
    </p:spTree>
    <p:extLst>
      <p:ext uri="{BB962C8B-B14F-4D97-AF65-F5344CB8AC3E}">
        <p14:creationId xmlns:p14="http://schemas.microsoft.com/office/powerpoint/2010/main" val="3048015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Thessalonians 2:14-15 </a:t>
            </a:r>
            <a:r>
              <a:rPr lang="en-US" sz="1100" dirty="0"/>
              <a:t>It was for this He called you through our gospel, that you may gain the glory of our Lord Jesus Christ.</a:t>
            </a:r>
            <a:endParaRPr lang="en-US" dirty="0"/>
          </a:p>
          <a:p>
            <a:endParaRPr lang="en-US" dirty="0"/>
          </a:p>
          <a:p>
            <a:r>
              <a:rPr lang="en-US" dirty="0"/>
              <a:t>James 1:21 </a:t>
            </a:r>
            <a:r>
              <a:rPr lang="en-US" sz="1100" dirty="0"/>
              <a:t>Therefore, putting aside all filthiness and </a:t>
            </a:r>
            <a:r>
              <a:rPr lang="en-US" sz="1100" i="1" dirty="0"/>
              <a:t>all</a:t>
            </a:r>
            <a:r>
              <a:rPr lang="en-US" sz="1100" dirty="0"/>
              <a:t> that remains of wickedness, in humility receive the word implanted, which is able to save your souls.</a:t>
            </a:r>
            <a:endParaRPr lang="en-US" dirty="0"/>
          </a:p>
          <a:p>
            <a:endParaRPr lang="en-US" dirty="0"/>
          </a:p>
          <a:p>
            <a:r>
              <a:rPr lang="en-US" dirty="0"/>
              <a:t>Hebrews 11:6 </a:t>
            </a:r>
            <a:r>
              <a:rPr lang="en-US" sz="1100" dirty="0"/>
              <a:t>And without faith it is impossible to please </a:t>
            </a:r>
            <a:r>
              <a:rPr lang="en-US" sz="1100" i="1" dirty="0"/>
              <a:t>Him</a:t>
            </a:r>
            <a:r>
              <a:rPr lang="en-US" sz="1100" dirty="0"/>
              <a:t>, for he who comes to God must believe that He is and </a:t>
            </a:r>
            <a:r>
              <a:rPr lang="en-US" sz="1100" i="1" dirty="0"/>
              <a:t>that</a:t>
            </a:r>
            <a:r>
              <a:rPr lang="en-US" sz="1100" dirty="0"/>
              <a:t> He is a rewarder of those who seek Him</a:t>
            </a:r>
            <a:endParaRPr lang="en-US" dirty="0"/>
          </a:p>
          <a:p>
            <a:endParaRPr lang="en-US" dirty="0"/>
          </a:p>
          <a:p>
            <a:r>
              <a:rPr lang="en-US" dirty="0"/>
              <a:t>John 8:24 </a:t>
            </a:r>
            <a:r>
              <a:rPr lang="en-US" sz="1100" dirty="0"/>
              <a:t>Therefore I said to you that you will die in your sins; for unless you believe that I am </a:t>
            </a:r>
            <a:r>
              <a:rPr lang="en-US" sz="1100" i="1" dirty="0"/>
              <a:t>He</a:t>
            </a:r>
            <a:r>
              <a:rPr lang="en-US" sz="1100" dirty="0"/>
              <a:t>, you will die in your sins.”</a:t>
            </a:r>
            <a:endParaRPr lang="en-US" dirty="0"/>
          </a:p>
          <a:p>
            <a:endParaRPr lang="en-US" dirty="0"/>
          </a:p>
          <a:p>
            <a:r>
              <a:rPr lang="en-US" dirty="0"/>
              <a:t>Luke 13:3 </a:t>
            </a:r>
            <a:r>
              <a:rPr lang="en-US" sz="1100" dirty="0"/>
              <a:t>I tell you, no, but unless you repent, you will all likewise perish.</a:t>
            </a:r>
            <a:endParaRPr lang="en-US" dirty="0"/>
          </a:p>
          <a:p>
            <a:endParaRPr lang="en-US" dirty="0"/>
          </a:p>
          <a:p>
            <a:r>
              <a:rPr lang="en-US" dirty="0"/>
              <a:t>Acts 17:30-31 </a:t>
            </a:r>
            <a:r>
              <a:rPr lang="en-US" sz="1100" dirty="0"/>
              <a:t>Therefore having overlooked the times of ignorance, God is now declaring to men that all </a:t>
            </a:r>
            <a:r>
              <a:rPr lang="en-US" sz="1100" i="1" dirty="0"/>
              <a:t>people</a:t>
            </a:r>
            <a:r>
              <a:rPr lang="en-US" sz="1100" dirty="0"/>
              <a:t> everywhere should repent, </a:t>
            </a:r>
            <a:r>
              <a:rPr lang="en-US" sz="1100" b="1" baseline="30000" dirty="0"/>
              <a:t>31 </a:t>
            </a:r>
            <a:r>
              <a:rPr lang="en-US" sz="1100" dirty="0"/>
              <a:t>because He has fixed a day in which He will judge the world in righteousness through a Man whom He has appointed, having furnished proof to all men by raising Him from the dead.”</a:t>
            </a:r>
          </a:p>
          <a:p>
            <a:endParaRPr lang="en-US" sz="1100" dirty="0"/>
          </a:p>
          <a:p>
            <a:r>
              <a:rPr lang="en-US" dirty="0"/>
              <a:t>Romans 10:9-10 </a:t>
            </a:r>
            <a:r>
              <a:rPr lang="en-US" sz="1100" dirty="0"/>
              <a:t>that if you confess with your mouth Jesus </a:t>
            </a:r>
            <a:r>
              <a:rPr lang="en-US" sz="1100" i="1" dirty="0"/>
              <a:t>as</a:t>
            </a:r>
            <a:r>
              <a:rPr lang="en-US" sz="1100" dirty="0"/>
              <a:t> Lord, and believe in your heart that God raised Him from the dead, you will be saved; </a:t>
            </a:r>
            <a:r>
              <a:rPr lang="en-US" sz="1100" b="1" baseline="30000" dirty="0"/>
              <a:t>10 </a:t>
            </a:r>
            <a:r>
              <a:rPr lang="en-US" sz="1100" dirty="0"/>
              <a:t>for with the heart a person believes, resulting in righteousness, and with the mouth he confesses, resulting in salvation. </a:t>
            </a:r>
          </a:p>
          <a:p>
            <a:endParaRPr lang="en-US" sz="1100" dirty="0"/>
          </a:p>
          <a:p>
            <a:r>
              <a:rPr lang="en-US" sz="1100" dirty="0"/>
              <a:t>Matthew 10:32-33 “Therefore everyone who confesses Me before men, I will also confess him before My Father who is in heaven. </a:t>
            </a:r>
            <a:r>
              <a:rPr lang="en-US" sz="1100" b="1" baseline="30000" dirty="0"/>
              <a:t>33 </a:t>
            </a:r>
            <a:r>
              <a:rPr lang="en-US" sz="1100" dirty="0"/>
              <a:t>But whoever denies Me before men, I will also deny him before My Father who is in heaven.</a:t>
            </a:r>
            <a:endParaRPr lang="en-US" dirty="0"/>
          </a:p>
          <a:p>
            <a:endParaRPr lang="en-US" dirty="0"/>
          </a:p>
          <a:p>
            <a:r>
              <a:rPr lang="en-US" dirty="0"/>
              <a:t>Mark 16:16 </a:t>
            </a:r>
            <a:r>
              <a:rPr lang="en-US" sz="1100" dirty="0"/>
              <a:t>He who has believed and has been baptized shall be saved; but he who has disbelieved shall be condemned.</a:t>
            </a:r>
            <a:endParaRPr lang="en-US" dirty="0"/>
          </a:p>
          <a:p>
            <a:endParaRPr lang="en-US" dirty="0"/>
          </a:p>
          <a:p>
            <a:r>
              <a:rPr lang="en-US" dirty="0"/>
              <a:t>Acts 2:38 </a:t>
            </a:r>
            <a:r>
              <a:rPr lang="en-US" sz="1100" dirty="0"/>
              <a:t>Peter </a:t>
            </a:r>
            <a:r>
              <a:rPr lang="en-US" sz="1100" i="1" dirty="0"/>
              <a:t>said</a:t>
            </a:r>
            <a:r>
              <a:rPr lang="en-US" sz="1100" dirty="0"/>
              <a:t> to them, “Repent, and each of you be baptized in the name of Jesus Christ for the forgiveness of your sins; and you will receive the gift of the Holy Spirit.</a:t>
            </a:r>
            <a:endParaRPr lang="en-US" dirty="0"/>
          </a:p>
          <a:p>
            <a:endParaRPr lang="en-US" dirty="0"/>
          </a:p>
          <a:p>
            <a:r>
              <a:rPr lang="en-US" dirty="0"/>
              <a:t>Mathew 7:21 </a:t>
            </a:r>
            <a:r>
              <a:rPr lang="en-US" sz="1100" dirty="0"/>
              <a:t>“Not everyone who says to Me, ‘Lord, Lord,’ will enter the kingdom of heaven, but he who does the will of My Father who is in heaven </a:t>
            </a:r>
            <a:r>
              <a:rPr lang="en-US" sz="1100" i="1" dirty="0"/>
              <a:t>will enter</a:t>
            </a:r>
            <a:r>
              <a:rPr lang="en-US" sz="1100" dirty="0"/>
              <a:t>.</a:t>
            </a:r>
            <a:endParaRPr lang="en-US" dirty="0"/>
          </a:p>
          <a:p>
            <a:endParaRPr lang="en-US" dirty="0"/>
          </a:p>
          <a:p>
            <a:r>
              <a:rPr lang="en-US" dirty="0"/>
              <a:t>Hebrews 3:12 </a:t>
            </a:r>
            <a:r>
              <a:rPr lang="en-US" sz="1100" dirty="0"/>
              <a:t>Take care, brethren, that there not be in any one of you an evil, unbelieving heart that falls away from the living God.</a:t>
            </a:r>
            <a:endParaRPr lang="en-US" dirty="0"/>
          </a:p>
        </p:txBody>
      </p:sp>
      <p:sp>
        <p:nvSpPr>
          <p:cNvPr id="4" name="Date Placeholder 3"/>
          <p:cNvSpPr>
            <a:spLocks noGrp="1"/>
          </p:cNvSpPr>
          <p:nvPr>
            <p:ph type="dt" idx="1"/>
          </p:nvPr>
        </p:nvSpPr>
        <p:spPr/>
        <p:txBody>
          <a:bodyPr/>
          <a:lstStyle/>
          <a:p>
            <a:pPr>
              <a:defRPr/>
            </a:pPr>
            <a:r>
              <a:rPr lang="en-US"/>
              <a:t>12/21/2025 pm</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30</a:t>
            </a:fld>
            <a:endParaRPr lang="en-US" altLang="en-US"/>
          </a:p>
        </p:txBody>
      </p:sp>
      <p:sp>
        <p:nvSpPr>
          <p:cNvPr id="7" name="Header Placeholder 6">
            <a:extLst>
              <a:ext uri="{FF2B5EF4-FFF2-40B4-BE49-F238E27FC236}">
                <a16:creationId xmlns:a16="http://schemas.microsoft.com/office/drawing/2014/main" id="{71925513-941C-A649-A92F-7C53B5828DD7}"/>
              </a:ext>
            </a:extLst>
          </p:cNvPr>
          <p:cNvSpPr>
            <a:spLocks noGrp="1"/>
          </p:cNvSpPr>
          <p:nvPr>
            <p:ph type="hdr" sz="quarter"/>
          </p:nvPr>
        </p:nvSpPr>
        <p:spPr/>
        <p:txBody>
          <a:bodyPr/>
          <a:lstStyle/>
          <a:p>
            <a:pPr>
              <a:defRPr/>
            </a:pPr>
            <a:r>
              <a:rPr lang="en-US"/>
              <a:t>Randy Childs</a:t>
            </a:r>
          </a:p>
        </p:txBody>
      </p:sp>
      <p:sp>
        <p:nvSpPr>
          <p:cNvPr id="8" name="Footer Placeholder 7">
            <a:extLst>
              <a:ext uri="{FF2B5EF4-FFF2-40B4-BE49-F238E27FC236}">
                <a16:creationId xmlns:a16="http://schemas.microsoft.com/office/drawing/2014/main" id="{498BF9F3-A6AD-59AF-6BA3-62EE9D2F646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2744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28216-F205-F92E-FAAE-282E09D9EBAE}"/>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AFA76528-F0B1-88AF-BEDA-E24E83FBBD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854620DC-F6B8-91A0-4609-C9AF115E83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8196" name="Slide Number Placeholder 3">
            <a:extLst>
              <a:ext uri="{FF2B5EF4-FFF2-40B4-BE49-F238E27FC236}">
                <a16:creationId xmlns:a16="http://schemas.microsoft.com/office/drawing/2014/main" id="{748FE358-0998-7A8F-FC24-3B5F4E6EC0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fld id="{091E4E30-1668-438D-933E-602BF9E279BA}"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E6381B5B-AA06-1CDD-7031-6A4071F5AB2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12/21/2025 pm</a:t>
            </a:r>
          </a:p>
        </p:txBody>
      </p:sp>
      <p:sp>
        <p:nvSpPr>
          <p:cNvPr id="8198" name="Footer Placeholder 5">
            <a:extLst>
              <a:ext uri="{FF2B5EF4-FFF2-40B4-BE49-F238E27FC236}">
                <a16:creationId xmlns:a16="http://schemas.microsoft.com/office/drawing/2014/main" id="{E13A7745-AB8A-B467-8B08-2118AD7F30C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Randy Childs</a:t>
            </a:r>
          </a:p>
        </p:txBody>
      </p:sp>
    </p:spTree>
    <p:extLst>
      <p:ext uri="{BB962C8B-B14F-4D97-AF65-F5344CB8AC3E}">
        <p14:creationId xmlns:p14="http://schemas.microsoft.com/office/powerpoint/2010/main" val="2887220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9A192-6EFE-1138-8311-850F643C984A}"/>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BCBDF3B-04DE-2636-B826-DB8BD4CA3F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3A878E37-6702-9C5D-2C1B-84D274215E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8196" name="Slide Number Placeholder 3">
            <a:extLst>
              <a:ext uri="{FF2B5EF4-FFF2-40B4-BE49-F238E27FC236}">
                <a16:creationId xmlns:a16="http://schemas.microsoft.com/office/drawing/2014/main" id="{45A9CEBC-61C6-32C2-1DB4-8A3188D031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fld id="{091E4E30-1668-438D-933E-602BF9E279BA}" type="slidenum">
              <a:rPr lang="en-US" altLang="en-US">
                <a:latin typeface="Calibri" panose="020F0502020204030204" pitchFamily="34" charset="0"/>
              </a:rPr>
              <a:pPr/>
              <a:t>3</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13A26559-EDF2-5C9B-115C-630E272D173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12/21/2025 pm</a:t>
            </a:r>
          </a:p>
        </p:txBody>
      </p:sp>
      <p:sp>
        <p:nvSpPr>
          <p:cNvPr id="8198" name="Footer Placeholder 5">
            <a:extLst>
              <a:ext uri="{FF2B5EF4-FFF2-40B4-BE49-F238E27FC236}">
                <a16:creationId xmlns:a16="http://schemas.microsoft.com/office/drawing/2014/main" id="{F6EFC6B1-DA68-FB52-6EB0-8EC6D0BE25D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01196" indent="-269691">
              <a:defRPr>
                <a:solidFill>
                  <a:schemeClr val="tx1"/>
                </a:solidFill>
                <a:latin typeface="Garamond" panose="02020404030301010803" pitchFamily="18" charset="0"/>
              </a:defRPr>
            </a:lvl2pPr>
            <a:lvl3pPr marL="1078763" indent="-215753">
              <a:defRPr>
                <a:solidFill>
                  <a:schemeClr val="tx1"/>
                </a:solidFill>
                <a:latin typeface="Garamond" panose="02020404030301010803" pitchFamily="18" charset="0"/>
              </a:defRPr>
            </a:lvl3pPr>
            <a:lvl4pPr marL="1510269" indent="-215753">
              <a:defRPr>
                <a:solidFill>
                  <a:schemeClr val="tx1"/>
                </a:solidFill>
                <a:latin typeface="Garamond" panose="02020404030301010803" pitchFamily="18" charset="0"/>
              </a:defRPr>
            </a:lvl4pPr>
            <a:lvl5pPr marL="1941774" indent="-215753">
              <a:defRPr>
                <a:solidFill>
                  <a:schemeClr val="tx1"/>
                </a:solidFill>
                <a:latin typeface="Garamond" panose="02020404030301010803" pitchFamily="18" charset="0"/>
              </a:defRPr>
            </a:lvl5pPr>
            <a:lvl6pPr marL="2373279" indent="-215753" fontAlgn="base">
              <a:spcBef>
                <a:spcPct val="0"/>
              </a:spcBef>
              <a:spcAft>
                <a:spcPct val="0"/>
              </a:spcAft>
              <a:defRPr>
                <a:solidFill>
                  <a:schemeClr val="tx1"/>
                </a:solidFill>
                <a:latin typeface="Garamond" panose="02020404030301010803" pitchFamily="18" charset="0"/>
              </a:defRPr>
            </a:lvl6pPr>
            <a:lvl7pPr marL="2804785" indent="-215753" fontAlgn="base">
              <a:spcBef>
                <a:spcPct val="0"/>
              </a:spcBef>
              <a:spcAft>
                <a:spcPct val="0"/>
              </a:spcAft>
              <a:defRPr>
                <a:solidFill>
                  <a:schemeClr val="tx1"/>
                </a:solidFill>
                <a:latin typeface="Garamond" panose="02020404030301010803" pitchFamily="18" charset="0"/>
              </a:defRPr>
            </a:lvl7pPr>
            <a:lvl8pPr marL="3236290" indent="-215753" fontAlgn="base">
              <a:spcBef>
                <a:spcPct val="0"/>
              </a:spcBef>
              <a:spcAft>
                <a:spcPct val="0"/>
              </a:spcAft>
              <a:defRPr>
                <a:solidFill>
                  <a:schemeClr val="tx1"/>
                </a:solidFill>
                <a:latin typeface="Garamond" panose="02020404030301010803" pitchFamily="18" charset="0"/>
              </a:defRPr>
            </a:lvl8pPr>
            <a:lvl9pPr marL="3667796" indent="-215753"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Randy Childs</a:t>
            </a:r>
          </a:p>
        </p:txBody>
      </p:sp>
    </p:spTree>
    <p:extLst>
      <p:ext uri="{BB962C8B-B14F-4D97-AF65-F5344CB8AC3E}">
        <p14:creationId xmlns:p14="http://schemas.microsoft.com/office/powerpoint/2010/main" val="3398291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16:19-31 </a:t>
            </a:r>
            <a:r>
              <a:rPr lang="en-US" sz="1100" b="1" baseline="30000" dirty="0"/>
              <a:t>19 </a:t>
            </a:r>
            <a:r>
              <a:rPr lang="en-US" sz="1100" dirty="0"/>
              <a:t>“Now there was a rich man, and he habitually dressed in purple and fine linen, joyously living in splendor every day. </a:t>
            </a:r>
            <a:r>
              <a:rPr lang="en-US" sz="1100" b="1" baseline="30000" dirty="0"/>
              <a:t>20 </a:t>
            </a:r>
            <a:r>
              <a:rPr lang="en-US" sz="1100" dirty="0"/>
              <a:t>And a poor man named Lazarus was laid at his gate, covered with sores, </a:t>
            </a:r>
            <a:r>
              <a:rPr lang="en-US" sz="1100" b="1" baseline="30000" dirty="0"/>
              <a:t>21 </a:t>
            </a:r>
            <a:r>
              <a:rPr lang="en-US" sz="1100" dirty="0"/>
              <a:t>and longing to be fed with the </a:t>
            </a:r>
            <a:r>
              <a:rPr lang="en-US" sz="1100" i="1" dirty="0"/>
              <a:t>crumbs</a:t>
            </a:r>
            <a:r>
              <a:rPr lang="en-US" sz="1100" dirty="0"/>
              <a:t> which were falling from the rich man’s table; besides, even the dogs were coming and licking his sores. </a:t>
            </a:r>
            <a:r>
              <a:rPr lang="en-US" sz="1100" b="1" baseline="30000" dirty="0"/>
              <a:t>22 </a:t>
            </a:r>
            <a:r>
              <a:rPr lang="en-US" sz="1100" dirty="0"/>
              <a:t>Now the poor man died and was carried away by the angels to Abraham’s bosom; and the rich man also died and was buried. </a:t>
            </a:r>
            <a:r>
              <a:rPr lang="en-US" sz="1100" b="1" baseline="30000" dirty="0"/>
              <a:t>23 </a:t>
            </a:r>
            <a:r>
              <a:rPr lang="en-US" sz="1100" dirty="0"/>
              <a:t>In Hades he lifted up his eyes, being in torment, and *saw Abraham far away and Lazarus in his bosom. </a:t>
            </a:r>
            <a:r>
              <a:rPr lang="en-US" sz="1100" b="1" baseline="30000" dirty="0"/>
              <a:t>24 </a:t>
            </a:r>
            <a:r>
              <a:rPr lang="en-US" sz="1100" dirty="0"/>
              <a:t>And he cried out and said, ‘Father Abraham, have mercy on me, and send Lazarus so that he may dip the tip of his finger in water and cool off my tongue, for I am in agony in this flame.’ </a:t>
            </a:r>
            <a:r>
              <a:rPr lang="en-US" sz="1100" b="1" baseline="30000" dirty="0"/>
              <a:t>25 </a:t>
            </a:r>
            <a:r>
              <a:rPr lang="en-US" sz="1100" dirty="0"/>
              <a:t>But Abraham said, ‘Child, remember that during your life you received your good things, and likewise Lazarus bad things; but now he is being comforted here, and you are in agony. </a:t>
            </a:r>
            <a:r>
              <a:rPr lang="en-US" sz="1100" b="1" baseline="30000" dirty="0"/>
              <a:t>26 </a:t>
            </a:r>
            <a:r>
              <a:rPr lang="en-US" sz="1100" dirty="0"/>
              <a:t>And besides all this, between us and you there is a great chasm fixed, so that those who wish to come over from here to you will not be able, and </a:t>
            </a:r>
            <a:r>
              <a:rPr lang="en-US" sz="1100" i="1" dirty="0"/>
              <a:t>that</a:t>
            </a:r>
            <a:r>
              <a:rPr lang="en-US" sz="1100" dirty="0"/>
              <a:t> none may cross over from there to us.’ </a:t>
            </a:r>
            <a:r>
              <a:rPr lang="en-US" sz="1100" b="1" baseline="30000" dirty="0"/>
              <a:t>27 </a:t>
            </a:r>
            <a:r>
              <a:rPr lang="en-US" sz="1100" dirty="0"/>
              <a:t>And he said, ‘Then I beg you, father, that you send him to my father’s house— </a:t>
            </a:r>
            <a:r>
              <a:rPr lang="en-US" sz="1100" b="1" baseline="30000" dirty="0"/>
              <a:t>28 </a:t>
            </a:r>
            <a:r>
              <a:rPr lang="en-US" sz="1100" dirty="0"/>
              <a:t>for I have five brothers—in order that he may warn them, so that they will not also come to this place of torment.’ </a:t>
            </a:r>
            <a:r>
              <a:rPr lang="en-US" sz="1100" b="1" baseline="30000" dirty="0"/>
              <a:t>29 </a:t>
            </a:r>
            <a:r>
              <a:rPr lang="en-US" sz="1100" dirty="0"/>
              <a:t>But Abraham *said, ‘They have Moses and the Prophets; let them hear them.’ </a:t>
            </a:r>
            <a:r>
              <a:rPr lang="en-US" sz="1100" b="1" baseline="30000" dirty="0"/>
              <a:t>30 </a:t>
            </a:r>
            <a:r>
              <a:rPr lang="en-US" sz="1100" dirty="0"/>
              <a:t>But he said, ‘No, father Abraham, but if someone goes to them from the dead, they will repent!’ </a:t>
            </a:r>
            <a:r>
              <a:rPr lang="en-US" sz="1100" b="1" baseline="30000" dirty="0"/>
              <a:t>31 </a:t>
            </a:r>
            <a:r>
              <a:rPr lang="en-US" sz="1100" dirty="0"/>
              <a:t>But he said to him, ‘If they do not listen to Moses and the Prophets, they will not be persuaded even if someone rises from the dead.’”</a:t>
            </a:r>
            <a:endParaRPr lang="en-US" dirty="0"/>
          </a:p>
        </p:txBody>
      </p:sp>
      <p:sp>
        <p:nvSpPr>
          <p:cNvPr id="4" name="Date Placeholder 3"/>
          <p:cNvSpPr>
            <a:spLocks noGrp="1"/>
          </p:cNvSpPr>
          <p:nvPr>
            <p:ph type="dt" idx="1"/>
          </p:nvPr>
        </p:nvSpPr>
        <p:spPr/>
        <p:txBody>
          <a:bodyPr/>
          <a:lstStyle/>
          <a:p>
            <a:pPr>
              <a:defRPr/>
            </a:pPr>
            <a:r>
              <a:rPr lang="en-US"/>
              <a:t>12/21/2025 pm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4B0AFE1-1525-46E9-BD90-C6405C62ADB8}" type="slidenum">
              <a:rPr lang="en-US" altLang="en-US" smtClean="0"/>
              <a:pPr/>
              <a:t>6</a:t>
            </a:fld>
            <a:endParaRPr lang="en-US" altLang="en-US"/>
          </a:p>
        </p:txBody>
      </p:sp>
    </p:spTree>
    <p:extLst>
      <p:ext uri="{BB962C8B-B14F-4D97-AF65-F5344CB8AC3E}">
        <p14:creationId xmlns:p14="http://schemas.microsoft.com/office/powerpoint/2010/main" val="2655084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71BD6-F058-3184-97DE-2B02C8DCF5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76138-3353-B495-EA33-DB73DD78FF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FDDC6-DF3A-EAE1-EC41-7BBA192AA444}"/>
              </a:ext>
            </a:extLst>
          </p:cNvPr>
          <p:cNvSpPr>
            <a:spLocks noGrp="1"/>
          </p:cNvSpPr>
          <p:nvPr>
            <p:ph type="body" idx="1"/>
          </p:nvPr>
        </p:nvSpPr>
        <p:spPr/>
        <p:txBody>
          <a:bodyPr/>
          <a:lstStyle/>
          <a:p>
            <a:r>
              <a:rPr lang="en-US" dirty="0"/>
              <a:t>Luke 16:19-31 </a:t>
            </a:r>
            <a:r>
              <a:rPr lang="en-US" sz="1100" b="1" baseline="30000" dirty="0"/>
              <a:t>19 </a:t>
            </a:r>
            <a:r>
              <a:rPr lang="en-US" sz="1100" dirty="0"/>
              <a:t>“Now there was a rich man, and he habitually dressed in purple and fine linen, joyously living in splendor every day. </a:t>
            </a:r>
            <a:r>
              <a:rPr lang="en-US" sz="1100" b="1" baseline="30000" dirty="0"/>
              <a:t>20 </a:t>
            </a:r>
            <a:r>
              <a:rPr lang="en-US" sz="1100" dirty="0"/>
              <a:t>And a poor man named Lazarus was laid at his gate, covered with sores, </a:t>
            </a:r>
            <a:r>
              <a:rPr lang="en-US" sz="1100" b="1" baseline="30000" dirty="0"/>
              <a:t>21 </a:t>
            </a:r>
            <a:r>
              <a:rPr lang="en-US" sz="1100" dirty="0"/>
              <a:t>and longing to be fed with the </a:t>
            </a:r>
            <a:r>
              <a:rPr lang="en-US" sz="1100" i="1" dirty="0"/>
              <a:t>crumbs</a:t>
            </a:r>
            <a:r>
              <a:rPr lang="en-US" sz="1100" dirty="0"/>
              <a:t> which were falling from the rich man’s table; besides, even the dogs were coming and licking his sores. </a:t>
            </a:r>
            <a:r>
              <a:rPr lang="en-US" sz="1100" b="1" baseline="30000" dirty="0"/>
              <a:t>22 </a:t>
            </a:r>
            <a:r>
              <a:rPr lang="en-US" sz="1100" dirty="0"/>
              <a:t>Now the poor man died and was carried away by the angels to Abraham’s bosom; and the rich man also died and was buried. </a:t>
            </a:r>
            <a:r>
              <a:rPr lang="en-US" sz="1100" b="1" baseline="30000" dirty="0"/>
              <a:t>23 </a:t>
            </a:r>
            <a:r>
              <a:rPr lang="en-US" sz="1100" dirty="0"/>
              <a:t>In Hades he lifted up his eyes, being in torment, and *saw Abraham far away and Lazarus in his bosom. </a:t>
            </a:r>
            <a:r>
              <a:rPr lang="en-US" sz="1100" b="1" baseline="30000" dirty="0"/>
              <a:t>24 </a:t>
            </a:r>
            <a:r>
              <a:rPr lang="en-US" sz="1100" dirty="0"/>
              <a:t>And he cried out and said, ‘Father Abraham, have mercy on me, and send Lazarus so that he may dip the tip of his finger in water and cool off my tongue, for I am in agony in this flame.’ </a:t>
            </a:r>
            <a:r>
              <a:rPr lang="en-US" sz="1100" b="1" baseline="30000" dirty="0"/>
              <a:t>25 </a:t>
            </a:r>
            <a:r>
              <a:rPr lang="en-US" sz="1100" dirty="0"/>
              <a:t>But Abraham said, ‘Child, remember that during your life you received your good things, and likewise Lazarus bad things; but now he is being comforted here, and you are in agony. </a:t>
            </a:r>
            <a:r>
              <a:rPr lang="en-US" sz="1100" b="1" baseline="30000" dirty="0"/>
              <a:t>26 </a:t>
            </a:r>
            <a:r>
              <a:rPr lang="en-US" sz="1100" dirty="0"/>
              <a:t>And besides all this, between us and you there is a great chasm fixed, so that those who wish to come over from here to you will not be able, and </a:t>
            </a:r>
            <a:r>
              <a:rPr lang="en-US" sz="1100" i="1" dirty="0"/>
              <a:t>that</a:t>
            </a:r>
            <a:r>
              <a:rPr lang="en-US" sz="1100" dirty="0"/>
              <a:t> none may cross over from there to us.’ </a:t>
            </a:r>
            <a:r>
              <a:rPr lang="en-US" sz="1100" b="1" baseline="30000" dirty="0"/>
              <a:t>27 </a:t>
            </a:r>
            <a:r>
              <a:rPr lang="en-US" sz="1100" dirty="0"/>
              <a:t>And he said, ‘Then I beg you, father, that you send him to my father’s house— </a:t>
            </a:r>
            <a:r>
              <a:rPr lang="en-US" sz="1100" b="1" baseline="30000" dirty="0"/>
              <a:t>28 </a:t>
            </a:r>
            <a:r>
              <a:rPr lang="en-US" sz="1100" dirty="0"/>
              <a:t>for I have five brothers—in order that he may warn them, so that they will not also come to this place of torment.’ </a:t>
            </a:r>
            <a:r>
              <a:rPr lang="en-US" sz="1100" b="1" baseline="30000" dirty="0"/>
              <a:t>29 </a:t>
            </a:r>
            <a:r>
              <a:rPr lang="en-US" sz="1100" dirty="0"/>
              <a:t>But Abraham *said, ‘They have Moses and the Prophets; let them hear them.’ </a:t>
            </a:r>
            <a:r>
              <a:rPr lang="en-US" sz="1100" b="1" baseline="30000" dirty="0"/>
              <a:t>30 </a:t>
            </a:r>
            <a:r>
              <a:rPr lang="en-US" sz="1100" dirty="0"/>
              <a:t>But he said, ‘No, father Abraham, but if someone goes to them from the dead, they will repent!’ </a:t>
            </a:r>
            <a:r>
              <a:rPr lang="en-US" sz="1100" b="1" baseline="30000" dirty="0"/>
              <a:t>31 </a:t>
            </a:r>
            <a:r>
              <a:rPr lang="en-US" sz="1100" dirty="0"/>
              <a:t>But he said to him, ‘If they do not listen to Moses and the Prophets, they will not be persuaded even if someone rises from the dead.’”</a:t>
            </a:r>
            <a:endParaRPr lang="en-US" dirty="0"/>
          </a:p>
        </p:txBody>
      </p:sp>
      <p:sp>
        <p:nvSpPr>
          <p:cNvPr id="4" name="Date Placeholder 3">
            <a:extLst>
              <a:ext uri="{FF2B5EF4-FFF2-40B4-BE49-F238E27FC236}">
                <a16:creationId xmlns:a16="http://schemas.microsoft.com/office/drawing/2014/main" id="{FB596929-B04C-3D21-2405-C293FC4C2977}"/>
              </a:ext>
            </a:extLst>
          </p:cNvPr>
          <p:cNvSpPr>
            <a:spLocks noGrp="1"/>
          </p:cNvSpPr>
          <p:nvPr>
            <p:ph type="dt" idx="1"/>
          </p:nvPr>
        </p:nvSpPr>
        <p:spPr/>
        <p:txBody>
          <a:bodyPr/>
          <a:lstStyle/>
          <a:p>
            <a:pPr>
              <a:defRPr/>
            </a:pPr>
            <a:r>
              <a:rPr lang="en-US"/>
              <a:t>12/21/2025 pm</a:t>
            </a:r>
          </a:p>
        </p:txBody>
      </p:sp>
      <p:sp>
        <p:nvSpPr>
          <p:cNvPr id="5" name="Footer Placeholder 4">
            <a:extLst>
              <a:ext uri="{FF2B5EF4-FFF2-40B4-BE49-F238E27FC236}">
                <a16:creationId xmlns:a16="http://schemas.microsoft.com/office/drawing/2014/main" id="{AF36ABB8-1E77-7D26-6CD2-DDEC926A7BED}"/>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AB1DC2C3-60AC-4931-8B0A-0D0289B2A1B6}"/>
              </a:ext>
            </a:extLst>
          </p:cNvPr>
          <p:cNvSpPr>
            <a:spLocks noGrp="1"/>
          </p:cNvSpPr>
          <p:nvPr>
            <p:ph type="sldNum" sz="quarter" idx="5"/>
          </p:nvPr>
        </p:nvSpPr>
        <p:spPr/>
        <p:txBody>
          <a:bodyPr/>
          <a:lstStyle/>
          <a:p>
            <a:fld id="{F4B0AFE1-1525-46E9-BD90-C6405C62ADB8}" type="slidenum">
              <a:rPr lang="en-US" altLang="en-US" smtClean="0"/>
              <a:pPr/>
              <a:t>7</a:t>
            </a:fld>
            <a:endParaRPr lang="en-US" altLang="en-US"/>
          </a:p>
        </p:txBody>
      </p:sp>
    </p:spTree>
    <p:extLst>
      <p:ext uri="{BB962C8B-B14F-4D97-AF65-F5344CB8AC3E}">
        <p14:creationId xmlns:p14="http://schemas.microsoft.com/office/powerpoint/2010/main" val="3950658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9EA0D-D89C-79F8-CE8E-742EE9EE48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23692-083F-499F-F59F-BFDD587C1F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9F75BA-5E93-B5B9-1746-3CFE5E662FD5}"/>
              </a:ext>
            </a:extLst>
          </p:cNvPr>
          <p:cNvSpPr>
            <a:spLocks noGrp="1"/>
          </p:cNvSpPr>
          <p:nvPr>
            <p:ph type="body" idx="1"/>
          </p:nvPr>
        </p:nvSpPr>
        <p:spPr/>
        <p:txBody>
          <a:bodyPr/>
          <a:lstStyle/>
          <a:p>
            <a:r>
              <a:rPr lang="en-US" dirty="0"/>
              <a:t>Luke 16:19-31 </a:t>
            </a:r>
            <a:r>
              <a:rPr lang="en-US" sz="1100" b="1" baseline="30000" dirty="0"/>
              <a:t>19 </a:t>
            </a:r>
            <a:r>
              <a:rPr lang="en-US" sz="1100" dirty="0"/>
              <a:t>“Now there was a rich man, and he habitually dressed in purple and fine linen, joyously living in splendor every day. </a:t>
            </a:r>
            <a:r>
              <a:rPr lang="en-US" sz="1100" b="1" baseline="30000" dirty="0"/>
              <a:t>20 </a:t>
            </a:r>
            <a:r>
              <a:rPr lang="en-US" sz="1100" dirty="0"/>
              <a:t>And a poor man named Lazarus was laid at his gate, covered with sores, </a:t>
            </a:r>
            <a:r>
              <a:rPr lang="en-US" sz="1100" b="1" baseline="30000" dirty="0"/>
              <a:t>21 </a:t>
            </a:r>
            <a:r>
              <a:rPr lang="en-US" sz="1100" dirty="0"/>
              <a:t>and longing to be fed with the </a:t>
            </a:r>
            <a:r>
              <a:rPr lang="en-US" sz="1100" i="1" dirty="0"/>
              <a:t>crumbs</a:t>
            </a:r>
            <a:r>
              <a:rPr lang="en-US" sz="1100" dirty="0"/>
              <a:t> which were falling from the rich man’s table; besides, even the dogs were coming and licking his sores. </a:t>
            </a:r>
            <a:r>
              <a:rPr lang="en-US" sz="1100" b="1" baseline="30000" dirty="0"/>
              <a:t>22 </a:t>
            </a:r>
            <a:r>
              <a:rPr lang="en-US" sz="1100" dirty="0"/>
              <a:t>Now the poor man died and was carried away by the angels to Abraham’s bosom; and the rich man also died and was buried. </a:t>
            </a:r>
            <a:r>
              <a:rPr lang="en-US" sz="1100" b="1" baseline="30000" dirty="0"/>
              <a:t>23 </a:t>
            </a:r>
            <a:r>
              <a:rPr lang="en-US" sz="1100" dirty="0"/>
              <a:t>In Hades he lifted up his eyes, being in torment, and *saw Abraham far away and Lazarus in his bosom. </a:t>
            </a:r>
            <a:r>
              <a:rPr lang="en-US" sz="1100" b="1" baseline="30000" dirty="0"/>
              <a:t>24 </a:t>
            </a:r>
            <a:r>
              <a:rPr lang="en-US" sz="1100" dirty="0"/>
              <a:t>And he cried out and said, ‘Father Abraham, have mercy on me, and send Lazarus so that he may dip the tip of his finger in water and cool off my tongue, for I am in agony in this flame.’ </a:t>
            </a:r>
            <a:r>
              <a:rPr lang="en-US" sz="1100" b="1" baseline="30000" dirty="0"/>
              <a:t>25 </a:t>
            </a:r>
            <a:r>
              <a:rPr lang="en-US" sz="1100" dirty="0"/>
              <a:t>But Abraham said, ‘Child, remember that during your life you received your good things, and likewise Lazarus bad things; but now he is being comforted here, and you are in agony. </a:t>
            </a:r>
            <a:r>
              <a:rPr lang="en-US" sz="1100" b="1" baseline="30000" dirty="0"/>
              <a:t>26 </a:t>
            </a:r>
            <a:r>
              <a:rPr lang="en-US" sz="1100" dirty="0"/>
              <a:t>And besides all this, between us and you there is a great chasm fixed, so that those who wish to come over from here to you will not be able, and </a:t>
            </a:r>
            <a:r>
              <a:rPr lang="en-US" sz="1100" i="1" dirty="0"/>
              <a:t>that</a:t>
            </a:r>
            <a:r>
              <a:rPr lang="en-US" sz="1100" dirty="0"/>
              <a:t> none may cross over from there to us.’ </a:t>
            </a:r>
            <a:r>
              <a:rPr lang="en-US" sz="1100" b="1" baseline="30000" dirty="0"/>
              <a:t>27 </a:t>
            </a:r>
            <a:r>
              <a:rPr lang="en-US" sz="1100" dirty="0"/>
              <a:t>And he said, ‘Then I beg you, father, that you send him to my father’s house— </a:t>
            </a:r>
            <a:r>
              <a:rPr lang="en-US" sz="1100" b="1" baseline="30000" dirty="0"/>
              <a:t>28 </a:t>
            </a:r>
            <a:r>
              <a:rPr lang="en-US" sz="1100" dirty="0"/>
              <a:t>for I have five brothers—in order that he may warn them, so that they will not also come to this place of torment.’ </a:t>
            </a:r>
            <a:r>
              <a:rPr lang="en-US" sz="1100" b="1" baseline="30000" dirty="0"/>
              <a:t>29 </a:t>
            </a:r>
            <a:r>
              <a:rPr lang="en-US" sz="1100" dirty="0"/>
              <a:t>But Abraham *said, ‘They have Moses and the Prophets; let them hear them.’ </a:t>
            </a:r>
            <a:r>
              <a:rPr lang="en-US" sz="1100" b="1" baseline="30000" dirty="0"/>
              <a:t>30 </a:t>
            </a:r>
            <a:r>
              <a:rPr lang="en-US" sz="1100" dirty="0"/>
              <a:t>But he said, ‘No, father Abraham, but if someone goes to them from the dead, they will repent!’ </a:t>
            </a:r>
            <a:r>
              <a:rPr lang="en-US" sz="1100" b="1" baseline="30000" dirty="0"/>
              <a:t>31 </a:t>
            </a:r>
            <a:r>
              <a:rPr lang="en-US" sz="1100" dirty="0"/>
              <a:t>But he said to him, ‘If they do not listen to Moses and the Prophets, they will not be persuaded even if someone rises from the dead.’”</a:t>
            </a:r>
            <a:endParaRPr lang="en-US" dirty="0"/>
          </a:p>
        </p:txBody>
      </p:sp>
      <p:sp>
        <p:nvSpPr>
          <p:cNvPr id="4" name="Date Placeholder 3">
            <a:extLst>
              <a:ext uri="{FF2B5EF4-FFF2-40B4-BE49-F238E27FC236}">
                <a16:creationId xmlns:a16="http://schemas.microsoft.com/office/drawing/2014/main" id="{6015CF32-A9BC-03F7-6E3E-C6BC6E96935A}"/>
              </a:ext>
            </a:extLst>
          </p:cNvPr>
          <p:cNvSpPr>
            <a:spLocks noGrp="1"/>
          </p:cNvSpPr>
          <p:nvPr>
            <p:ph type="dt" idx="1"/>
          </p:nvPr>
        </p:nvSpPr>
        <p:spPr/>
        <p:txBody>
          <a:bodyPr/>
          <a:lstStyle/>
          <a:p>
            <a:pPr>
              <a:defRPr/>
            </a:pPr>
            <a:r>
              <a:rPr lang="en-US"/>
              <a:t>12/21/2025 pm</a:t>
            </a:r>
          </a:p>
        </p:txBody>
      </p:sp>
      <p:sp>
        <p:nvSpPr>
          <p:cNvPr id="5" name="Footer Placeholder 4">
            <a:extLst>
              <a:ext uri="{FF2B5EF4-FFF2-40B4-BE49-F238E27FC236}">
                <a16:creationId xmlns:a16="http://schemas.microsoft.com/office/drawing/2014/main" id="{27CB26CC-22F5-6F03-7B5D-9A249B1505D9}"/>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2665D23D-A074-CFDF-2BAC-6A7CF0B59E53}"/>
              </a:ext>
            </a:extLst>
          </p:cNvPr>
          <p:cNvSpPr>
            <a:spLocks noGrp="1"/>
          </p:cNvSpPr>
          <p:nvPr>
            <p:ph type="sldNum" sz="quarter" idx="5"/>
          </p:nvPr>
        </p:nvSpPr>
        <p:spPr/>
        <p:txBody>
          <a:bodyPr/>
          <a:lstStyle/>
          <a:p>
            <a:fld id="{F4B0AFE1-1525-46E9-BD90-C6405C62ADB8}" type="slidenum">
              <a:rPr lang="en-US" altLang="en-US" smtClean="0"/>
              <a:pPr/>
              <a:t>8</a:t>
            </a:fld>
            <a:endParaRPr lang="en-US" altLang="en-US"/>
          </a:p>
        </p:txBody>
      </p:sp>
    </p:spTree>
    <p:extLst>
      <p:ext uri="{BB962C8B-B14F-4D97-AF65-F5344CB8AC3E}">
        <p14:creationId xmlns:p14="http://schemas.microsoft.com/office/powerpoint/2010/main" val="4247951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C8B47-5B26-7C10-D71E-A7E74C2DCC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0B43DB-2FB1-6C7A-9E29-287B67F43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ECB84A-34C8-A467-D89A-26C88C1A5662}"/>
              </a:ext>
            </a:extLst>
          </p:cNvPr>
          <p:cNvSpPr>
            <a:spLocks noGrp="1"/>
          </p:cNvSpPr>
          <p:nvPr>
            <p:ph type="body" idx="1"/>
          </p:nvPr>
        </p:nvSpPr>
        <p:spPr/>
        <p:txBody>
          <a:bodyPr/>
          <a:lstStyle/>
          <a:p>
            <a:r>
              <a:rPr lang="en-US" dirty="0"/>
              <a:t>Luke 16:19-31 </a:t>
            </a:r>
            <a:r>
              <a:rPr lang="en-US" sz="1100" b="1" baseline="30000" dirty="0"/>
              <a:t>19 </a:t>
            </a:r>
            <a:r>
              <a:rPr lang="en-US" sz="1100" dirty="0"/>
              <a:t>“Now there was a rich man, and he habitually dressed in purple and fine linen, joyously living in splendor every day. </a:t>
            </a:r>
            <a:r>
              <a:rPr lang="en-US" sz="1100" b="1" baseline="30000" dirty="0"/>
              <a:t>20 </a:t>
            </a:r>
            <a:r>
              <a:rPr lang="en-US" sz="1100" dirty="0"/>
              <a:t>And a poor man named Lazarus was laid at his gate, covered with sores, </a:t>
            </a:r>
            <a:r>
              <a:rPr lang="en-US" sz="1100" b="1" baseline="30000" dirty="0"/>
              <a:t>21 </a:t>
            </a:r>
            <a:r>
              <a:rPr lang="en-US" sz="1100" dirty="0"/>
              <a:t>and longing to be fed with the </a:t>
            </a:r>
            <a:r>
              <a:rPr lang="en-US" sz="1100" i="1" dirty="0"/>
              <a:t>crumbs</a:t>
            </a:r>
            <a:r>
              <a:rPr lang="en-US" sz="1100" dirty="0"/>
              <a:t> which were falling from the rich man’s table; besides, even the dogs were coming and licking his sores. </a:t>
            </a:r>
            <a:r>
              <a:rPr lang="en-US" sz="1100" b="1" baseline="30000" dirty="0"/>
              <a:t>22 </a:t>
            </a:r>
            <a:r>
              <a:rPr lang="en-US" sz="1100" dirty="0"/>
              <a:t>Now the poor man died and was carried away by the angels to Abraham’s bosom; and the rich man also died and was buried. </a:t>
            </a:r>
            <a:r>
              <a:rPr lang="en-US" sz="1100" b="1" baseline="30000" dirty="0"/>
              <a:t>23 </a:t>
            </a:r>
            <a:r>
              <a:rPr lang="en-US" sz="1100" dirty="0"/>
              <a:t>In Hades he lifted up his eyes, being in torment, and *saw Abraham far away and Lazarus in his bosom. </a:t>
            </a:r>
            <a:r>
              <a:rPr lang="en-US" sz="1100" b="1" baseline="30000" dirty="0"/>
              <a:t>24 </a:t>
            </a:r>
            <a:r>
              <a:rPr lang="en-US" sz="1100" dirty="0"/>
              <a:t>And he cried out and said, ‘Father Abraham, have mercy on me, and send Lazarus so that he may dip the tip of his finger in water and cool off my tongue, for I am in agony in this flame.’ </a:t>
            </a:r>
            <a:r>
              <a:rPr lang="en-US" sz="1100" b="1" baseline="30000" dirty="0"/>
              <a:t>25 </a:t>
            </a:r>
            <a:r>
              <a:rPr lang="en-US" sz="1100" dirty="0"/>
              <a:t>But Abraham said, ‘Child, remember that during your life you received your good things, and likewise Lazarus bad things; but now he is being comforted here, and you are in agony. </a:t>
            </a:r>
            <a:r>
              <a:rPr lang="en-US" sz="1100" b="1" baseline="30000" dirty="0"/>
              <a:t>26 </a:t>
            </a:r>
            <a:r>
              <a:rPr lang="en-US" sz="1100" dirty="0"/>
              <a:t>And besides all this, between us and you there is a great chasm fixed, so that those who wish to come over from here to you will not be able, and </a:t>
            </a:r>
            <a:r>
              <a:rPr lang="en-US" sz="1100" i="1" dirty="0"/>
              <a:t>that</a:t>
            </a:r>
            <a:r>
              <a:rPr lang="en-US" sz="1100" dirty="0"/>
              <a:t> none may cross over from there to us.’ </a:t>
            </a:r>
            <a:r>
              <a:rPr lang="en-US" sz="1100" b="1" baseline="30000" dirty="0"/>
              <a:t>27 </a:t>
            </a:r>
            <a:r>
              <a:rPr lang="en-US" sz="1100" dirty="0"/>
              <a:t>And he said, ‘Then I beg you, father, that you send him to my father’s house— </a:t>
            </a:r>
            <a:r>
              <a:rPr lang="en-US" sz="1100" b="1" baseline="30000" dirty="0"/>
              <a:t>28 </a:t>
            </a:r>
            <a:r>
              <a:rPr lang="en-US" sz="1100" dirty="0"/>
              <a:t>for I have five brothers—in order that he may warn them, so that they will not also come to this place of torment.’ </a:t>
            </a:r>
            <a:r>
              <a:rPr lang="en-US" sz="1100" b="1" baseline="30000" dirty="0"/>
              <a:t>29 </a:t>
            </a:r>
            <a:r>
              <a:rPr lang="en-US" sz="1100" dirty="0"/>
              <a:t>But Abraham *said, ‘They have Moses and the Prophets; let them hear them.’ </a:t>
            </a:r>
            <a:r>
              <a:rPr lang="en-US" sz="1100" b="1" baseline="30000" dirty="0"/>
              <a:t>30 </a:t>
            </a:r>
            <a:r>
              <a:rPr lang="en-US" sz="1100" dirty="0"/>
              <a:t>But he said, ‘No, father Abraham, but if someone goes to them from the dead, they will repent!’ </a:t>
            </a:r>
            <a:r>
              <a:rPr lang="en-US" sz="1100" b="1" baseline="30000" dirty="0"/>
              <a:t>31 </a:t>
            </a:r>
            <a:r>
              <a:rPr lang="en-US" sz="1100" dirty="0"/>
              <a:t>But he said to him, ‘If they do not listen to Moses and the Prophets, they will not be persuaded even if someone rises from the dead.’”</a:t>
            </a:r>
            <a:endParaRPr lang="en-US" dirty="0"/>
          </a:p>
        </p:txBody>
      </p:sp>
      <p:sp>
        <p:nvSpPr>
          <p:cNvPr id="4" name="Date Placeholder 3">
            <a:extLst>
              <a:ext uri="{FF2B5EF4-FFF2-40B4-BE49-F238E27FC236}">
                <a16:creationId xmlns:a16="http://schemas.microsoft.com/office/drawing/2014/main" id="{C691B7DB-D090-C227-D36D-9A19AB0335D3}"/>
              </a:ext>
            </a:extLst>
          </p:cNvPr>
          <p:cNvSpPr>
            <a:spLocks noGrp="1"/>
          </p:cNvSpPr>
          <p:nvPr>
            <p:ph type="dt" idx="1"/>
          </p:nvPr>
        </p:nvSpPr>
        <p:spPr/>
        <p:txBody>
          <a:bodyPr/>
          <a:lstStyle/>
          <a:p>
            <a:pPr>
              <a:defRPr/>
            </a:pPr>
            <a:r>
              <a:rPr lang="en-US"/>
              <a:t>12/21/2025 pm</a:t>
            </a:r>
          </a:p>
        </p:txBody>
      </p:sp>
      <p:sp>
        <p:nvSpPr>
          <p:cNvPr id="5" name="Footer Placeholder 4">
            <a:extLst>
              <a:ext uri="{FF2B5EF4-FFF2-40B4-BE49-F238E27FC236}">
                <a16:creationId xmlns:a16="http://schemas.microsoft.com/office/drawing/2014/main" id="{33615251-6D7C-7BC4-784A-B25A910F5BF6}"/>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598ECAE9-45AA-4919-DA36-05980DA9E81B}"/>
              </a:ext>
            </a:extLst>
          </p:cNvPr>
          <p:cNvSpPr>
            <a:spLocks noGrp="1"/>
          </p:cNvSpPr>
          <p:nvPr>
            <p:ph type="sldNum" sz="quarter" idx="5"/>
          </p:nvPr>
        </p:nvSpPr>
        <p:spPr/>
        <p:txBody>
          <a:bodyPr/>
          <a:lstStyle/>
          <a:p>
            <a:fld id="{F4B0AFE1-1525-46E9-BD90-C6405C62ADB8}" type="slidenum">
              <a:rPr lang="en-US" altLang="en-US" smtClean="0"/>
              <a:pPr/>
              <a:t>9</a:t>
            </a:fld>
            <a:endParaRPr lang="en-US" altLang="en-US"/>
          </a:p>
        </p:txBody>
      </p:sp>
    </p:spTree>
    <p:extLst>
      <p:ext uri="{BB962C8B-B14F-4D97-AF65-F5344CB8AC3E}">
        <p14:creationId xmlns:p14="http://schemas.microsoft.com/office/powerpoint/2010/main" val="4046888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12/21/2025 pm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F4B0AFE1-1525-46E9-BD90-C6405C62ADB8}" type="slidenum">
              <a:rPr lang="en-US" altLang="en-US" smtClean="0"/>
              <a:pPr/>
              <a:t>10</a:t>
            </a:fld>
            <a:endParaRPr lang="en-US" altLang="en-US"/>
          </a:p>
        </p:txBody>
      </p:sp>
    </p:spTree>
    <p:extLst>
      <p:ext uri="{BB962C8B-B14F-4D97-AF65-F5344CB8AC3E}">
        <p14:creationId xmlns:p14="http://schemas.microsoft.com/office/powerpoint/2010/main" val="1199247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CF23F-6FA8-6383-D4B7-35A84AB6E5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0A8E15-1C27-CBB2-8615-FAD002C343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8C865F-B365-F7E8-1DF8-18E6F193C7E8}"/>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083417D5-5236-588B-F898-C0D70570B16A}"/>
              </a:ext>
            </a:extLst>
          </p:cNvPr>
          <p:cNvSpPr>
            <a:spLocks noGrp="1"/>
          </p:cNvSpPr>
          <p:nvPr>
            <p:ph type="dt" idx="1"/>
          </p:nvPr>
        </p:nvSpPr>
        <p:spPr/>
        <p:txBody>
          <a:bodyPr/>
          <a:lstStyle/>
          <a:p>
            <a:pPr>
              <a:defRPr/>
            </a:pPr>
            <a:r>
              <a:rPr lang="en-US"/>
              <a:t>12/21/2025 pm</a:t>
            </a:r>
          </a:p>
        </p:txBody>
      </p:sp>
      <p:sp>
        <p:nvSpPr>
          <p:cNvPr id="5" name="Footer Placeholder 4">
            <a:extLst>
              <a:ext uri="{FF2B5EF4-FFF2-40B4-BE49-F238E27FC236}">
                <a16:creationId xmlns:a16="http://schemas.microsoft.com/office/drawing/2014/main" id="{2CFA88D4-6F65-8302-8F45-5EA3FBF0F214}"/>
              </a:ext>
            </a:extLst>
          </p:cNvPr>
          <p:cNvSpPr>
            <a:spLocks noGrp="1"/>
          </p:cNvSpPr>
          <p:nvPr>
            <p:ph type="ftr" sz="quarter" idx="4"/>
          </p:nvPr>
        </p:nvSpPr>
        <p:spPr/>
        <p:txBody>
          <a:bodyPr/>
          <a:lstStyle/>
          <a:p>
            <a:pPr>
              <a:defRPr/>
            </a:pPr>
            <a:r>
              <a:rPr lang="en-US"/>
              <a:t>Randy Childs</a:t>
            </a:r>
          </a:p>
        </p:txBody>
      </p:sp>
      <p:sp>
        <p:nvSpPr>
          <p:cNvPr id="6" name="Slide Number Placeholder 5">
            <a:extLst>
              <a:ext uri="{FF2B5EF4-FFF2-40B4-BE49-F238E27FC236}">
                <a16:creationId xmlns:a16="http://schemas.microsoft.com/office/drawing/2014/main" id="{468CFE06-3AB7-C52B-B658-9E293EB5B8E4}"/>
              </a:ext>
            </a:extLst>
          </p:cNvPr>
          <p:cNvSpPr>
            <a:spLocks noGrp="1"/>
          </p:cNvSpPr>
          <p:nvPr>
            <p:ph type="sldNum" sz="quarter" idx="5"/>
          </p:nvPr>
        </p:nvSpPr>
        <p:spPr/>
        <p:txBody>
          <a:bodyPr/>
          <a:lstStyle/>
          <a:p>
            <a:fld id="{F4B0AFE1-1525-46E9-BD90-C6405C62ADB8}" type="slidenum">
              <a:rPr lang="en-US" altLang="en-US" smtClean="0"/>
              <a:pPr/>
              <a:t>11</a:t>
            </a:fld>
            <a:endParaRPr lang="en-US" altLang="en-US"/>
          </a:p>
        </p:txBody>
      </p:sp>
    </p:spTree>
    <p:extLst>
      <p:ext uri="{BB962C8B-B14F-4D97-AF65-F5344CB8AC3E}">
        <p14:creationId xmlns:p14="http://schemas.microsoft.com/office/powerpoint/2010/main" val="3865705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88633589-EA4B-5BD7-A2D6-251DA3C62985}"/>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203D5EF9-A255-4E03-4B1B-0FD01A5F60F0}"/>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655C72A2-A9FA-0A59-5BBC-81D7C0B15A7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571AF9B2-0421-D3CF-B727-D673507D04B3}"/>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ECD11482-0431-F010-088D-A8CB0207C661}"/>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8613FDF4-8C5E-5D00-F9B3-34001FF970BE}"/>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9E5F1AD3-2B93-1F8A-01EA-D0BA6FCB2DC6}"/>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8BA0A830-C7D9-C4C8-FC9B-AA7EF73CC1DE}"/>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BB9898D0-8415-1FD5-BC94-BA156872D93E}"/>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BD4E8CB4-83DF-DFC6-4EA7-50362659B0C3}"/>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D6AC4CEB-B2D9-4B02-AB59-935775814CDE}" type="datetimeFigureOut">
              <a:rPr lang="en-US"/>
              <a:pPr>
                <a:defRPr/>
              </a:pPr>
              <a:t>12/30/2025</a:t>
            </a:fld>
            <a:endParaRPr lang="en-US"/>
          </a:p>
        </p:txBody>
      </p:sp>
      <p:sp>
        <p:nvSpPr>
          <p:cNvPr id="12" name="Rectangle 14">
            <a:extLst>
              <a:ext uri="{FF2B5EF4-FFF2-40B4-BE49-F238E27FC236}">
                <a16:creationId xmlns:a16="http://schemas.microsoft.com/office/drawing/2014/main" id="{2031C5F1-5A72-1938-8BB0-6F261B99286D}"/>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D88FE8F8-ECAF-7729-FE80-5D538E54CDC0}"/>
              </a:ext>
            </a:extLst>
          </p:cNvPr>
          <p:cNvSpPr>
            <a:spLocks noGrp="1" noChangeArrowheads="1"/>
          </p:cNvSpPr>
          <p:nvPr>
            <p:ph type="sldNum" sz="quarter" idx="12"/>
          </p:nvPr>
        </p:nvSpPr>
        <p:spPr>
          <a:xfrm>
            <a:off x="6553200" y="6254750"/>
            <a:ext cx="2133600" cy="476250"/>
          </a:xfrm>
        </p:spPr>
        <p:txBody>
          <a:bodyPr/>
          <a:lstStyle>
            <a:lvl1pPr>
              <a:defRPr/>
            </a:lvl1pPr>
          </a:lstStyle>
          <a:p>
            <a:fld id="{C88A5FA5-4EE1-4B9F-9491-72818C81FA42}" type="slidenum">
              <a:rPr lang="en-US" altLang="en-US"/>
              <a:pPr/>
              <a:t>‹#›</a:t>
            </a:fld>
            <a:endParaRPr lang="en-US" altLang="en-US"/>
          </a:p>
        </p:txBody>
      </p:sp>
    </p:spTree>
    <p:extLst>
      <p:ext uri="{BB962C8B-B14F-4D97-AF65-F5344CB8AC3E}">
        <p14:creationId xmlns:p14="http://schemas.microsoft.com/office/powerpoint/2010/main" val="2648028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468978C-AFE0-F9DF-7E0D-A964B9F19F6F}"/>
              </a:ext>
            </a:extLst>
          </p:cNvPr>
          <p:cNvSpPr>
            <a:spLocks noGrp="1" noChangeArrowheads="1"/>
          </p:cNvSpPr>
          <p:nvPr>
            <p:ph type="dt" sz="half" idx="10"/>
          </p:nvPr>
        </p:nvSpPr>
        <p:spPr>
          <a:ln/>
        </p:spPr>
        <p:txBody>
          <a:bodyPr/>
          <a:lstStyle>
            <a:lvl1pPr>
              <a:defRPr/>
            </a:lvl1pPr>
          </a:lstStyle>
          <a:p>
            <a:pPr>
              <a:defRPr/>
            </a:pPr>
            <a:fld id="{EE25B82D-9EBC-4E54-BC66-3185324C48EE}" type="datetimeFigureOut">
              <a:rPr lang="en-US"/>
              <a:pPr>
                <a:defRPr/>
              </a:pPr>
              <a:t>12/30/2025</a:t>
            </a:fld>
            <a:endParaRPr lang="en-US"/>
          </a:p>
        </p:txBody>
      </p:sp>
      <p:sp>
        <p:nvSpPr>
          <p:cNvPr id="5" name="Rectangle 3">
            <a:extLst>
              <a:ext uri="{FF2B5EF4-FFF2-40B4-BE49-F238E27FC236}">
                <a16:creationId xmlns:a16="http://schemas.microsoft.com/office/drawing/2014/main" id="{79D86D14-2603-804C-99AF-A586BCF1E35F}"/>
              </a:ext>
            </a:extLst>
          </p:cNvPr>
          <p:cNvSpPr>
            <a:spLocks noGrp="1" noChangeArrowheads="1"/>
          </p:cNvSpPr>
          <p:nvPr>
            <p:ph type="sldNum" sz="quarter" idx="11"/>
          </p:nvPr>
        </p:nvSpPr>
        <p:spPr>
          <a:ln/>
        </p:spPr>
        <p:txBody>
          <a:bodyPr/>
          <a:lstStyle>
            <a:lvl1pPr>
              <a:defRPr/>
            </a:lvl1pPr>
          </a:lstStyle>
          <a:p>
            <a:fld id="{978410FE-3A72-4DA2-91EC-74FE0B4EA771}" type="slidenum">
              <a:rPr lang="en-US" altLang="en-US"/>
              <a:pPr/>
              <a:t>‹#›</a:t>
            </a:fld>
            <a:endParaRPr lang="en-US" altLang="en-US"/>
          </a:p>
        </p:txBody>
      </p:sp>
      <p:sp>
        <p:nvSpPr>
          <p:cNvPr id="6" name="Rectangle 14">
            <a:extLst>
              <a:ext uri="{FF2B5EF4-FFF2-40B4-BE49-F238E27FC236}">
                <a16:creationId xmlns:a16="http://schemas.microsoft.com/office/drawing/2014/main" id="{A40AE6DE-D7C9-0C62-C7FB-A4A3F1B7781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8384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7E1AE63-7CD4-EE2E-C3BC-74188DB1C37D}"/>
              </a:ext>
            </a:extLst>
          </p:cNvPr>
          <p:cNvSpPr>
            <a:spLocks noGrp="1" noChangeArrowheads="1"/>
          </p:cNvSpPr>
          <p:nvPr>
            <p:ph type="dt" sz="half" idx="10"/>
          </p:nvPr>
        </p:nvSpPr>
        <p:spPr>
          <a:ln/>
        </p:spPr>
        <p:txBody>
          <a:bodyPr/>
          <a:lstStyle>
            <a:lvl1pPr>
              <a:defRPr/>
            </a:lvl1pPr>
          </a:lstStyle>
          <a:p>
            <a:pPr>
              <a:defRPr/>
            </a:pPr>
            <a:fld id="{20A1A6F1-BABF-4E13-8C6C-FE9840191055}" type="datetimeFigureOut">
              <a:rPr lang="en-US"/>
              <a:pPr>
                <a:defRPr/>
              </a:pPr>
              <a:t>12/30/2025</a:t>
            </a:fld>
            <a:endParaRPr lang="en-US"/>
          </a:p>
        </p:txBody>
      </p:sp>
      <p:sp>
        <p:nvSpPr>
          <p:cNvPr id="5" name="Rectangle 3">
            <a:extLst>
              <a:ext uri="{FF2B5EF4-FFF2-40B4-BE49-F238E27FC236}">
                <a16:creationId xmlns:a16="http://schemas.microsoft.com/office/drawing/2014/main" id="{505F1D81-275A-3978-330E-D3901D682242}"/>
              </a:ext>
            </a:extLst>
          </p:cNvPr>
          <p:cNvSpPr>
            <a:spLocks noGrp="1" noChangeArrowheads="1"/>
          </p:cNvSpPr>
          <p:nvPr>
            <p:ph type="sldNum" sz="quarter" idx="11"/>
          </p:nvPr>
        </p:nvSpPr>
        <p:spPr>
          <a:ln/>
        </p:spPr>
        <p:txBody>
          <a:bodyPr/>
          <a:lstStyle>
            <a:lvl1pPr>
              <a:defRPr/>
            </a:lvl1pPr>
          </a:lstStyle>
          <a:p>
            <a:fld id="{61303DC1-60F7-4A9E-A1DC-C24BF15DA26B}" type="slidenum">
              <a:rPr lang="en-US" altLang="en-US"/>
              <a:pPr/>
              <a:t>‹#›</a:t>
            </a:fld>
            <a:endParaRPr lang="en-US" altLang="en-US"/>
          </a:p>
        </p:txBody>
      </p:sp>
      <p:sp>
        <p:nvSpPr>
          <p:cNvPr id="6" name="Rectangle 14">
            <a:extLst>
              <a:ext uri="{FF2B5EF4-FFF2-40B4-BE49-F238E27FC236}">
                <a16:creationId xmlns:a16="http://schemas.microsoft.com/office/drawing/2014/main" id="{7253D460-A6A5-02F0-D22C-1E134E2F523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1809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70C5F3DA-A491-2641-CDD7-F258F4AF8363}"/>
              </a:ext>
            </a:extLst>
          </p:cNvPr>
          <p:cNvSpPr>
            <a:spLocks noGrp="1" noChangeArrowheads="1"/>
          </p:cNvSpPr>
          <p:nvPr>
            <p:ph type="dt" sz="half" idx="10"/>
          </p:nvPr>
        </p:nvSpPr>
        <p:spPr>
          <a:ln/>
        </p:spPr>
        <p:txBody>
          <a:bodyPr/>
          <a:lstStyle>
            <a:lvl1pPr>
              <a:defRPr/>
            </a:lvl1pPr>
          </a:lstStyle>
          <a:p>
            <a:pPr>
              <a:defRPr/>
            </a:pPr>
            <a:fld id="{9B9D7E3D-B326-4E89-BBDC-C9F7BA664247}" type="datetimeFigureOut">
              <a:rPr lang="en-US"/>
              <a:pPr>
                <a:defRPr/>
              </a:pPr>
              <a:t>12/30/2025</a:t>
            </a:fld>
            <a:endParaRPr lang="en-US"/>
          </a:p>
        </p:txBody>
      </p:sp>
      <p:sp>
        <p:nvSpPr>
          <p:cNvPr id="6" name="Rectangle 3">
            <a:extLst>
              <a:ext uri="{FF2B5EF4-FFF2-40B4-BE49-F238E27FC236}">
                <a16:creationId xmlns:a16="http://schemas.microsoft.com/office/drawing/2014/main" id="{04968C1B-0FCC-8741-FDEB-54CDF5342DF4}"/>
              </a:ext>
            </a:extLst>
          </p:cNvPr>
          <p:cNvSpPr>
            <a:spLocks noGrp="1" noChangeArrowheads="1"/>
          </p:cNvSpPr>
          <p:nvPr>
            <p:ph type="sldNum" sz="quarter" idx="11"/>
          </p:nvPr>
        </p:nvSpPr>
        <p:spPr>
          <a:ln/>
        </p:spPr>
        <p:txBody>
          <a:bodyPr/>
          <a:lstStyle>
            <a:lvl1pPr>
              <a:defRPr/>
            </a:lvl1pPr>
          </a:lstStyle>
          <a:p>
            <a:fld id="{19E93C12-B199-46E9-99DC-85544CB44537}" type="slidenum">
              <a:rPr lang="en-US" altLang="en-US"/>
              <a:pPr/>
              <a:t>‹#›</a:t>
            </a:fld>
            <a:endParaRPr lang="en-US" altLang="en-US"/>
          </a:p>
        </p:txBody>
      </p:sp>
      <p:sp>
        <p:nvSpPr>
          <p:cNvPr id="7" name="Rectangle 14">
            <a:extLst>
              <a:ext uri="{FF2B5EF4-FFF2-40B4-BE49-F238E27FC236}">
                <a16:creationId xmlns:a16="http://schemas.microsoft.com/office/drawing/2014/main" id="{6D4759B8-268E-42FC-B813-596F61BCC25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7444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3324280-738D-99BF-91CC-1F3386B632FF}"/>
              </a:ext>
            </a:extLst>
          </p:cNvPr>
          <p:cNvSpPr>
            <a:spLocks noGrp="1" noChangeArrowheads="1"/>
          </p:cNvSpPr>
          <p:nvPr>
            <p:ph type="dt" sz="half" idx="10"/>
          </p:nvPr>
        </p:nvSpPr>
        <p:spPr>
          <a:ln/>
        </p:spPr>
        <p:txBody>
          <a:bodyPr/>
          <a:lstStyle>
            <a:lvl1pPr>
              <a:defRPr/>
            </a:lvl1pPr>
          </a:lstStyle>
          <a:p>
            <a:pPr>
              <a:defRPr/>
            </a:pPr>
            <a:fld id="{90906E6E-263A-4C01-A316-0C7A97C69EE9}" type="datetimeFigureOut">
              <a:rPr lang="en-US"/>
              <a:pPr>
                <a:defRPr/>
              </a:pPr>
              <a:t>12/30/2025</a:t>
            </a:fld>
            <a:endParaRPr lang="en-US"/>
          </a:p>
        </p:txBody>
      </p:sp>
      <p:sp>
        <p:nvSpPr>
          <p:cNvPr id="5" name="Rectangle 3">
            <a:extLst>
              <a:ext uri="{FF2B5EF4-FFF2-40B4-BE49-F238E27FC236}">
                <a16:creationId xmlns:a16="http://schemas.microsoft.com/office/drawing/2014/main" id="{0E61E8C6-AB42-1BA2-610A-745713A420F7}"/>
              </a:ext>
            </a:extLst>
          </p:cNvPr>
          <p:cNvSpPr>
            <a:spLocks noGrp="1" noChangeArrowheads="1"/>
          </p:cNvSpPr>
          <p:nvPr>
            <p:ph type="sldNum" sz="quarter" idx="11"/>
          </p:nvPr>
        </p:nvSpPr>
        <p:spPr>
          <a:ln/>
        </p:spPr>
        <p:txBody>
          <a:bodyPr/>
          <a:lstStyle>
            <a:lvl1pPr>
              <a:defRPr/>
            </a:lvl1pPr>
          </a:lstStyle>
          <a:p>
            <a:fld id="{67F00467-D0C4-4CA5-8464-1996C4BEC1AC}" type="slidenum">
              <a:rPr lang="en-US" altLang="en-US"/>
              <a:pPr/>
              <a:t>‹#›</a:t>
            </a:fld>
            <a:endParaRPr lang="en-US" altLang="en-US"/>
          </a:p>
        </p:txBody>
      </p:sp>
      <p:sp>
        <p:nvSpPr>
          <p:cNvPr id="6" name="Rectangle 14">
            <a:extLst>
              <a:ext uri="{FF2B5EF4-FFF2-40B4-BE49-F238E27FC236}">
                <a16:creationId xmlns:a16="http://schemas.microsoft.com/office/drawing/2014/main" id="{9AF6D120-8904-BFE1-4F0B-ECEF8969962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0656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0EE8B10F-227F-0CDA-8356-0525C257C055}"/>
              </a:ext>
            </a:extLst>
          </p:cNvPr>
          <p:cNvSpPr>
            <a:spLocks noGrp="1" noChangeArrowheads="1"/>
          </p:cNvSpPr>
          <p:nvPr>
            <p:ph type="dt" sz="half" idx="10"/>
          </p:nvPr>
        </p:nvSpPr>
        <p:spPr>
          <a:ln/>
        </p:spPr>
        <p:txBody>
          <a:bodyPr/>
          <a:lstStyle>
            <a:lvl1pPr>
              <a:defRPr/>
            </a:lvl1pPr>
          </a:lstStyle>
          <a:p>
            <a:pPr>
              <a:defRPr/>
            </a:pPr>
            <a:fld id="{88F4839B-C438-4153-A915-F1DC8EDE3445}" type="datetimeFigureOut">
              <a:rPr lang="en-US"/>
              <a:pPr>
                <a:defRPr/>
              </a:pPr>
              <a:t>12/30/2025</a:t>
            </a:fld>
            <a:endParaRPr lang="en-US"/>
          </a:p>
        </p:txBody>
      </p:sp>
      <p:sp>
        <p:nvSpPr>
          <p:cNvPr id="5" name="Rectangle 3">
            <a:extLst>
              <a:ext uri="{FF2B5EF4-FFF2-40B4-BE49-F238E27FC236}">
                <a16:creationId xmlns:a16="http://schemas.microsoft.com/office/drawing/2014/main" id="{55CA4E98-17B0-3490-7115-635AF12B8CB2}"/>
              </a:ext>
            </a:extLst>
          </p:cNvPr>
          <p:cNvSpPr>
            <a:spLocks noGrp="1" noChangeArrowheads="1"/>
          </p:cNvSpPr>
          <p:nvPr>
            <p:ph type="sldNum" sz="quarter" idx="11"/>
          </p:nvPr>
        </p:nvSpPr>
        <p:spPr>
          <a:ln/>
        </p:spPr>
        <p:txBody>
          <a:bodyPr/>
          <a:lstStyle>
            <a:lvl1pPr>
              <a:defRPr/>
            </a:lvl1pPr>
          </a:lstStyle>
          <a:p>
            <a:fld id="{B5CF28F5-B466-4A12-A849-F1C32183B5D4}" type="slidenum">
              <a:rPr lang="en-US" altLang="en-US"/>
              <a:pPr/>
              <a:t>‹#›</a:t>
            </a:fld>
            <a:endParaRPr lang="en-US" altLang="en-US"/>
          </a:p>
        </p:txBody>
      </p:sp>
      <p:sp>
        <p:nvSpPr>
          <p:cNvPr id="6" name="Rectangle 14">
            <a:extLst>
              <a:ext uri="{FF2B5EF4-FFF2-40B4-BE49-F238E27FC236}">
                <a16:creationId xmlns:a16="http://schemas.microsoft.com/office/drawing/2014/main" id="{222AAECA-4499-E738-4593-432586CD180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5933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E586AE7E-15B7-9536-029F-53C5B3BE153C}"/>
              </a:ext>
            </a:extLst>
          </p:cNvPr>
          <p:cNvSpPr>
            <a:spLocks noGrp="1" noChangeArrowheads="1"/>
          </p:cNvSpPr>
          <p:nvPr>
            <p:ph type="dt" sz="half" idx="10"/>
          </p:nvPr>
        </p:nvSpPr>
        <p:spPr>
          <a:ln/>
        </p:spPr>
        <p:txBody>
          <a:bodyPr/>
          <a:lstStyle>
            <a:lvl1pPr>
              <a:defRPr/>
            </a:lvl1pPr>
          </a:lstStyle>
          <a:p>
            <a:pPr>
              <a:defRPr/>
            </a:pPr>
            <a:fld id="{5C4A866F-47F7-458F-869F-9ECD18014CAE}" type="datetimeFigureOut">
              <a:rPr lang="en-US"/>
              <a:pPr>
                <a:defRPr/>
              </a:pPr>
              <a:t>12/30/2025</a:t>
            </a:fld>
            <a:endParaRPr lang="en-US"/>
          </a:p>
        </p:txBody>
      </p:sp>
      <p:sp>
        <p:nvSpPr>
          <p:cNvPr id="6" name="Rectangle 3">
            <a:extLst>
              <a:ext uri="{FF2B5EF4-FFF2-40B4-BE49-F238E27FC236}">
                <a16:creationId xmlns:a16="http://schemas.microsoft.com/office/drawing/2014/main" id="{DABB0D12-413B-CF71-8CF6-0D16DFB4598A}"/>
              </a:ext>
            </a:extLst>
          </p:cNvPr>
          <p:cNvSpPr>
            <a:spLocks noGrp="1" noChangeArrowheads="1"/>
          </p:cNvSpPr>
          <p:nvPr>
            <p:ph type="sldNum" sz="quarter" idx="11"/>
          </p:nvPr>
        </p:nvSpPr>
        <p:spPr>
          <a:ln/>
        </p:spPr>
        <p:txBody>
          <a:bodyPr/>
          <a:lstStyle>
            <a:lvl1pPr>
              <a:defRPr/>
            </a:lvl1pPr>
          </a:lstStyle>
          <a:p>
            <a:fld id="{6F565DB2-D368-4624-8209-AE35A39EDDE7}" type="slidenum">
              <a:rPr lang="en-US" altLang="en-US"/>
              <a:pPr/>
              <a:t>‹#›</a:t>
            </a:fld>
            <a:endParaRPr lang="en-US" altLang="en-US"/>
          </a:p>
        </p:txBody>
      </p:sp>
      <p:sp>
        <p:nvSpPr>
          <p:cNvPr id="7" name="Rectangle 14">
            <a:extLst>
              <a:ext uri="{FF2B5EF4-FFF2-40B4-BE49-F238E27FC236}">
                <a16:creationId xmlns:a16="http://schemas.microsoft.com/office/drawing/2014/main" id="{0180EDC6-B056-C54F-F61E-0FF53BFE083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65247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C162A3A5-5086-C1E6-8D47-45A9F7CC1C54}"/>
              </a:ext>
            </a:extLst>
          </p:cNvPr>
          <p:cNvSpPr>
            <a:spLocks noGrp="1" noChangeArrowheads="1"/>
          </p:cNvSpPr>
          <p:nvPr>
            <p:ph type="dt" sz="half" idx="10"/>
          </p:nvPr>
        </p:nvSpPr>
        <p:spPr>
          <a:ln/>
        </p:spPr>
        <p:txBody>
          <a:bodyPr/>
          <a:lstStyle>
            <a:lvl1pPr>
              <a:defRPr/>
            </a:lvl1pPr>
          </a:lstStyle>
          <a:p>
            <a:pPr>
              <a:defRPr/>
            </a:pPr>
            <a:fld id="{A7BEC275-5A61-4F46-BEE0-73816BFB68FA}" type="datetimeFigureOut">
              <a:rPr lang="en-US"/>
              <a:pPr>
                <a:defRPr/>
              </a:pPr>
              <a:t>12/30/2025</a:t>
            </a:fld>
            <a:endParaRPr lang="en-US"/>
          </a:p>
        </p:txBody>
      </p:sp>
      <p:sp>
        <p:nvSpPr>
          <p:cNvPr id="8" name="Rectangle 3">
            <a:extLst>
              <a:ext uri="{FF2B5EF4-FFF2-40B4-BE49-F238E27FC236}">
                <a16:creationId xmlns:a16="http://schemas.microsoft.com/office/drawing/2014/main" id="{3D4266F2-93C7-21C6-B5AA-6F09A51442DD}"/>
              </a:ext>
            </a:extLst>
          </p:cNvPr>
          <p:cNvSpPr>
            <a:spLocks noGrp="1" noChangeArrowheads="1"/>
          </p:cNvSpPr>
          <p:nvPr>
            <p:ph type="sldNum" sz="quarter" idx="11"/>
          </p:nvPr>
        </p:nvSpPr>
        <p:spPr>
          <a:ln/>
        </p:spPr>
        <p:txBody>
          <a:bodyPr/>
          <a:lstStyle>
            <a:lvl1pPr>
              <a:defRPr/>
            </a:lvl1pPr>
          </a:lstStyle>
          <a:p>
            <a:fld id="{FEBFF58F-FF21-4773-8DE8-FB7CC0F0B36E}" type="slidenum">
              <a:rPr lang="en-US" altLang="en-US"/>
              <a:pPr/>
              <a:t>‹#›</a:t>
            </a:fld>
            <a:endParaRPr lang="en-US" altLang="en-US"/>
          </a:p>
        </p:txBody>
      </p:sp>
      <p:sp>
        <p:nvSpPr>
          <p:cNvPr id="9" name="Rectangle 14">
            <a:extLst>
              <a:ext uri="{FF2B5EF4-FFF2-40B4-BE49-F238E27FC236}">
                <a16:creationId xmlns:a16="http://schemas.microsoft.com/office/drawing/2014/main" id="{950165CD-1105-2225-13AB-01974767273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59974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D4DAAADF-1E30-5ACD-AB5D-2957970314DC}"/>
              </a:ext>
            </a:extLst>
          </p:cNvPr>
          <p:cNvSpPr>
            <a:spLocks noGrp="1" noChangeArrowheads="1"/>
          </p:cNvSpPr>
          <p:nvPr>
            <p:ph type="dt" sz="half" idx="10"/>
          </p:nvPr>
        </p:nvSpPr>
        <p:spPr>
          <a:ln/>
        </p:spPr>
        <p:txBody>
          <a:bodyPr/>
          <a:lstStyle>
            <a:lvl1pPr>
              <a:defRPr/>
            </a:lvl1pPr>
          </a:lstStyle>
          <a:p>
            <a:pPr>
              <a:defRPr/>
            </a:pPr>
            <a:fld id="{2B25AECA-6BB1-493F-8936-814EFE6FE95A}" type="datetimeFigureOut">
              <a:rPr lang="en-US"/>
              <a:pPr>
                <a:defRPr/>
              </a:pPr>
              <a:t>12/30/2025</a:t>
            </a:fld>
            <a:endParaRPr lang="en-US"/>
          </a:p>
        </p:txBody>
      </p:sp>
      <p:sp>
        <p:nvSpPr>
          <p:cNvPr id="4" name="Rectangle 3">
            <a:extLst>
              <a:ext uri="{FF2B5EF4-FFF2-40B4-BE49-F238E27FC236}">
                <a16:creationId xmlns:a16="http://schemas.microsoft.com/office/drawing/2014/main" id="{44935920-4EED-AA65-D773-C06D2CCADA3F}"/>
              </a:ext>
            </a:extLst>
          </p:cNvPr>
          <p:cNvSpPr>
            <a:spLocks noGrp="1" noChangeArrowheads="1"/>
          </p:cNvSpPr>
          <p:nvPr>
            <p:ph type="sldNum" sz="quarter" idx="11"/>
          </p:nvPr>
        </p:nvSpPr>
        <p:spPr>
          <a:ln/>
        </p:spPr>
        <p:txBody>
          <a:bodyPr/>
          <a:lstStyle>
            <a:lvl1pPr>
              <a:defRPr/>
            </a:lvl1pPr>
          </a:lstStyle>
          <a:p>
            <a:fld id="{07FFB249-F0E6-4CD0-90B4-DD764B93DBCE}" type="slidenum">
              <a:rPr lang="en-US" altLang="en-US"/>
              <a:pPr/>
              <a:t>‹#›</a:t>
            </a:fld>
            <a:endParaRPr lang="en-US" altLang="en-US"/>
          </a:p>
        </p:txBody>
      </p:sp>
      <p:sp>
        <p:nvSpPr>
          <p:cNvPr id="5" name="Rectangle 14">
            <a:extLst>
              <a:ext uri="{FF2B5EF4-FFF2-40B4-BE49-F238E27FC236}">
                <a16:creationId xmlns:a16="http://schemas.microsoft.com/office/drawing/2014/main" id="{0A2FB1D2-34F2-BD3E-335C-78054995485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16737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39AF12B-601D-D1D9-95C2-9536E251580A}"/>
              </a:ext>
            </a:extLst>
          </p:cNvPr>
          <p:cNvSpPr>
            <a:spLocks noGrp="1" noChangeArrowheads="1"/>
          </p:cNvSpPr>
          <p:nvPr>
            <p:ph type="dt" sz="half" idx="10"/>
          </p:nvPr>
        </p:nvSpPr>
        <p:spPr>
          <a:ln/>
        </p:spPr>
        <p:txBody>
          <a:bodyPr/>
          <a:lstStyle>
            <a:lvl1pPr>
              <a:defRPr/>
            </a:lvl1pPr>
          </a:lstStyle>
          <a:p>
            <a:pPr>
              <a:defRPr/>
            </a:pPr>
            <a:fld id="{C22533E5-3934-41C5-885F-7EE590C1A59B}" type="datetimeFigureOut">
              <a:rPr lang="en-US"/>
              <a:pPr>
                <a:defRPr/>
              </a:pPr>
              <a:t>12/30/2025</a:t>
            </a:fld>
            <a:endParaRPr lang="en-US"/>
          </a:p>
        </p:txBody>
      </p:sp>
      <p:sp>
        <p:nvSpPr>
          <p:cNvPr id="3" name="Rectangle 3">
            <a:extLst>
              <a:ext uri="{FF2B5EF4-FFF2-40B4-BE49-F238E27FC236}">
                <a16:creationId xmlns:a16="http://schemas.microsoft.com/office/drawing/2014/main" id="{38593FCF-EE4E-33A7-A9D0-024D9B127E9D}"/>
              </a:ext>
            </a:extLst>
          </p:cNvPr>
          <p:cNvSpPr>
            <a:spLocks noGrp="1" noChangeArrowheads="1"/>
          </p:cNvSpPr>
          <p:nvPr>
            <p:ph type="sldNum" sz="quarter" idx="11"/>
          </p:nvPr>
        </p:nvSpPr>
        <p:spPr>
          <a:ln/>
        </p:spPr>
        <p:txBody>
          <a:bodyPr/>
          <a:lstStyle>
            <a:lvl1pPr>
              <a:defRPr/>
            </a:lvl1pPr>
          </a:lstStyle>
          <a:p>
            <a:fld id="{0FE4A9AE-A3C6-424A-AF85-DEB8AFB19031}" type="slidenum">
              <a:rPr lang="en-US" altLang="en-US"/>
              <a:pPr/>
              <a:t>‹#›</a:t>
            </a:fld>
            <a:endParaRPr lang="en-US" altLang="en-US"/>
          </a:p>
        </p:txBody>
      </p:sp>
      <p:sp>
        <p:nvSpPr>
          <p:cNvPr id="4" name="Rectangle 14">
            <a:extLst>
              <a:ext uri="{FF2B5EF4-FFF2-40B4-BE49-F238E27FC236}">
                <a16:creationId xmlns:a16="http://schemas.microsoft.com/office/drawing/2014/main" id="{B1569D70-FC5F-EC16-1D54-44CE2C9474C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53459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D6CE637-154B-6408-5CA4-81F0E9B05AC1}"/>
              </a:ext>
            </a:extLst>
          </p:cNvPr>
          <p:cNvSpPr>
            <a:spLocks noGrp="1" noChangeArrowheads="1"/>
          </p:cNvSpPr>
          <p:nvPr>
            <p:ph type="dt" sz="half" idx="10"/>
          </p:nvPr>
        </p:nvSpPr>
        <p:spPr>
          <a:ln/>
        </p:spPr>
        <p:txBody>
          <a:bodyPr/>
          <a:lstStyle>
            <a:lvl1pPr>
              <a:defRPr/>
            </a:lvl1pPr>
          </a:lstStyle>
          <a:p>
            <a:pPr>
              <a:defRPr/>
            </a:pPr>
            <a:fld id="{95A9F931-3BF2-4516-A0EF-FCE602E7FDF1}" type="datetimeFigureOut">
              <a:rPr lang="en-US"/>
              <a:pPr>
                <a:defRPr/>
              </a:pPr>
              <a:t>12/30/2025</a:t>
            </a:fld>
            <a:endParaRPr lang="en-US"/>
          </a:p>
        </p:txBody>
      </p:sp>
      <p:sp>
        <p:nvSpPr>
          <p:cNvPr id="6" name="Rectangle 3">
            <a:extLst>
              <a:ext uri="{FF2B5EF4-FFF2-40B4-BE49-F238E27FC236}">
                <a16:creationId xmlns:a16="http://schemas.microsoft.com/office/drawing/2014/main" id="{D648BA16-9A4D-890E-96CC-E8FCE7EC33B3}"/>
              </a:ext>
            </a:extLst>
          </p:cNvPr>
          <p:cNvSpPr>
            <a:spLocks noGrp="1" noChangeArrowheads="1"/>
          </p:cNvSpPr>
          <p:nvPr>
            <p:ph type="sldNum" sz="quarter" idx="11"/>
          </p:nvPr>
        </p:nvSpPr>
        <p:spPr>
          <a:ln/>
        </p:spPr>
        <p:txBody>
          <a:bodyPr/>
          <a:lstStyle>
            <a:lvl1pPr>
              <a:defRPr/>
            </a:lvl1pPr>
          </a:lstStyle>
          <a:p>
            <a:fld id="{940C4619-239E-47D4-965C-D5B9AC51731B}" type="slidenum">
              <a:rPr lang="en-US" altLang="en-US"/>
              <a:pPr/>
              <a:t>‹#›</a:t>
            </a:fld>
            <a:endParaRPr lang="en-US" altLang="en-US"/>
          </a:p>
        </p:txBody>
      </p:sp>
      <p:sp>
        <p:nvSpPr>
          <p:cNvPr id="7" name="Rectangle 14">
            <a:extLst>
              <a:ext uri="{FF2B5EF4-FFF2-40B4-BE49-F238E27FC236}">
                <a16:creationId xmlns:a16="http://schemas.microsoft.com/office/drawing/2014/main" id="{AA75471C-4306-C39D-ADD4-43892667AF3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55072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2329BE0-6730-DC44-DF72-7BB2946CC712}"/>
              </a:ext>
            </a:extLst>
          </p:cNvPr>
          <p:cNvSpPr>
            <a:spLocks noGrp="1" noChangeArrowheads="1"/>
          </p:cNvSpPr>
          <p:nvPr>
            <p:ph type="dt" sz="half" idx="10"/>
          </p:nvPr>
        </p:nvSpPr>
        <p:spPr>
          <a:ln/>
        </p:spPr>
        <p:txBody>
          <a:bodyPr/>
          <a:lstStyle>
            <a:lvl1pPr>
              <a:defRPr/>
            </a:lvl1pPr>
          </a:lstStyle>
          <a:p>
            <a:pPr>
              <a:defRPr/>
            </a:pPr>
            <a:fld id="{298C814B-5E5B-4CE7-BF94-7D46F981A9D0}" type="datetimeFigureOut">
              <a:rPr lang="en-US"/>
              <a:pPr>
                <a:defRPr/>
              </a:pPr>
              <a:t>12/30/2025</a:t>
            </a:fld>
            <a:endParaRPr lang="en-US"/>
          </a:p>
        </p:txBody>
      </p:sp>
      <p:sp>
        <p:nvSpPr>
          <p:cNvPr id="6" name="Rectangle 3">
            <a:extLst>
              <a:ext uri="{FF2B5EF4-FFF2-40B4-BE49-F238E27FC236}">
                <a16:creationId xmlns:a16="http://schemas.microsoft.com/office/drawing/2014/main" id="{6EC365CA-C702-063A-2A3E-ABE988C83B58}"/>
              </a:ext>
            </a:extLst>
          </p:cNvPr>
          <p:cNvSpPr>
            <a:spLocks noGrp="1" noChangeArrowheads="1"/>
          </p:cNvSpPr>
          <p:nvPr>
            <p:ph type="sldNum" sz="quarter" idx="11"/>
          </p:nvPr>
        </p:nvSpPr>
        <p:spPr>
          <a:ln/>
        </p:spPr>
        <p:txBody>
          <a:bodyPr/>
          <a:lstStyle>
            <a:lvl1pPr>
              <a:defRPr/>
            </a:lvl1pPr>
          </a:lstStyle>
          <a:p>
            <a:fld id="{93BDE168-384D-4975-814D-4A8E9563DA19}" type="slidenum">
              <a:rPr lang="en-US" altLang="en-US"/>
              <a:pPr/>
              <a:t>‹#›</a:t>
            </a:fld>
            <a:endParaRPr lang="en-US" altLang="en-US"/>
          </a:p>
        </p:txBody>
      </p:sp>
      <p:sp>
        <p:nvSpPr>
          <p:cNvPr id="7" name="Rectangle 14">
            <a:extLst>
              <a:ext uri="{FF2B5EF4-FFF2-40B4-BE49-F238E27FC236}">
                <a16:creationId xmlns:a16="http://schemas.microsoft.com/office/drawing/2014/main" id="{5ECEE954-E28C-926D-FE6F-944586092E0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6128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6C46E72-C8C4-FA0C-4060-8867D509F144}"/>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7491D2DE-D085-4C4A-88E6-AEA175DDBF0A}" type="datetimeFigureOut">
              <a:rPr lang="en-US"/>
              <a:pPr>
                <a:defRPr/>
              </a:pPr>
              <a:t>12/30/2025</a:t>
            </a:fld>
            <a:endParaRPr lang="en-US"/>
          </a:p>
        </p:txBody>
      </p:sp>
      <p:sp>
        <p:nvSpPr>
          <p:cNvPr id="6147" name="Rectangle 3">
            <a:extLst>
              <a:ext uri="{FF2B5EF4-FFF2-40B4-BE49-F238E27FC236}">
                <a16:creationId xmlns:a16="http://schemas.microsoft.com/office/drawing/2014/main" id="{880AFCAC-6F51-A65B-2AFB-5B4E39647068}"/>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59F1B05F-FFEB-4012-9B81-0FFB45C68254}" type="slidenum">
              <a:rPr lang="en-US" altLang="en-US"/>
              <a:pPr/>
              <a:t>‹#›</a:t>
            </a:fld>
            <a:endParaRPr lang="en-US" altLang="en-US"/>
          </a:p>
        </p:txBody>
      </p:sp>
      <p:grpSp>
        <p:nvGrpSpPr>
          <p:cNvPr id="1028" name="Group 4">
            <a:extLst>
              <a:ext uri="{FF2B5EF4-FFF2-40B4-BE49-F238E27FC236}">
                <a16:creationId xmlns:a16="http://schemas.microsoft.com/office/drawing/2014/main" id="{9E36C98F-DB09-6796-594F-FB2E3AC96C78}"/>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F00E086C-5A92-5BAC-6F29-1D0A1C4D07F4}"/>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41CE7FB8-45A9-331A-8632-4410802F9BDE}"/>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19CF50B0-0539-E5FC-B45D-557BF9EB8C8C}"/>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EC822228-D4CE-4DEC-F58D-0E70853073FB}"/>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45E45757-E041-AB35-9B4E-8F84C1416529}"/>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C020A41F-9E31-7D67-8CB0-0060A9381DEF}"/>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FB6BA513-8717-5946-B954-591783D3769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E8C4A635-45EF-EFA9-D8D3-98CC43BCADC4}"/>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42EA2BF6-E905-D69B-444F-0E9C5A10B74B}"/>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103D9C7F-721E-F633-4CE0-B271F1313DBE}"/>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D3BFA4A7-ADB1-3FC7-E0ED-1139B52986F8}"/>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0CC3B-D142-96BE-4023-C49CA9A148AD}"/>
              </a:ext>
            </a:extLst>
          </p:cNvPr>
          <p:cNvSpPr>
            <a:spLocks noGrp="1"/>
          </p:cNvSpPr>
          <p:nvPr>
            <p:ph type="ctrTitle" sz="quarter"/>
          </p:nvPr>
        </p:nvSpPr>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Precious Promises</a:t>
            </a:r>
          </a:p>
        </p:txBody>
      </p:sp>
      <p:sp>
        <p:nvSpPr>
          <p:cNvPr id="3" name="Subtitle 2">
            <a:extLst>
              <a:ext uri="{FF2B5EF4-FFF2-40B4-BE49-F238E27FC236}">
                <a16:creationId xmlns:a16="http://schemas.microsoft.com/office/drawing/2014/main" id="{14777332-31BB-C095-F8ED-EE4AF6AAF673}"/>
              </a:ext>
            </a:extLst>
          </p:cNvPr>
          <p:cNvSpPr>
            <a:spLocks noGrp="1"/>
          </p:cNvSpPr>
          <p:nvPr>
            <p:ph type="subTitle" sz="quarter" idx="1"/>
          </p:nvPr>
        </p:nvSpPr>
        <p:spPr/>
        <p:txBody>
          <a:bodyPr/>
          <a:lstStyle/>
          <a:p>
            <a:pPr>
              <a:defRPr/>
            </a:pP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1:1-4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B5138-55C0-6121-4BC4-413CB9D26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CE296-8928-4CAD-25A4-4B104C1F1D92}"/>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87FE2317-8451-7854-F19F-D335267094D8}"/>
              </a:ext>
            </a:extLst>
          </p:cNvPr>
          <p:cNvSpPr>
            <a:spLocks noGrp="1"/>
          </p:cNvSpPr>
          <p:nvPr>
            <p:ph idx="1"/>
          </p:nvPr>
        </p:nvSpPr>
        <p:spPr>
          <a:xfrm>
            <a:off x="304800" y="753284"/>
            <a:ext cx="8610600" cy="6028516"/>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To hear the prayer of the rebellious sinner.</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“He who turns away his ear from listening to the law, even </a:t>
            </a:r>
            <a:r>
              <a:rPr lang="en-US" sz="2600" b="1" i="1" dirty="0">
                <a:latin typeface="Calibri" panose="020F0502020204030204" pitchFamily="34" charset="0"/>
                <a:ea typeface="Calibri" panose="020F0502020204030204" pitchFamily="34" charset="0"/>
                <a:cs typeface="Calibri" panose="020F0502020204030204" pitchFamily="34" charset="0"/>
              </a:rPr>
              <a:t>his</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i="1" dirty="0">
                <a:latin typeface="Calibri" panose="020F0502020204030204" pitchFamily="34" charset="0"/>
                <a:ea typeface="Calibri" panose="020F0502020204030204" pitchFamily="34" charset="0"/>
                <a:cs typeface="Calibri" panose="020F0502020204030204" pitchFamily="34" charset="0"/>
              </a:rPr>
              <a:t>prayer is an abomination</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(Proverbs 28:9)</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“But your iniquities have made a separation between you and your God, and your sins have hidden His face from you so that </a:t>
            </a:r>
            <a:r>
              <a:rPr lang="en-US" sz="2600" b="1" i="1" dirty="0">
                <a:latin typeface="Calibri" panose="020F0502020204030204" pitchFamily="34" charset="0"/>
                <a:ea typeface="Calibri" panose="020F0502020204030204" pitchFamily="34" charset="0"/>
                <a:cs typeface="Calibri" panose="020F0502020204030204" pitchFamily="34" charset="0"/>
              </a:rPr>
              <a:t>He does not hear</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(Isaiah 59:2)</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	</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“We know that </a:t>
            </a:r>
            <a:r>
              <a:rPr lang="en-US" sz="2600" b="1" i="1" dirty="0">
                <a:latin typeface="Calibri" panose="020F0502020204030204" pitchFamily="34" charset="0"/>
                <a:ea typeface="Calibri" panose="020F0502020204030204" pitchFamily="34" charset="0"/>
                <a:cs typeface="Calibri" panose="020F0502020204030204" pitchFamily="34" charset="0"/>
              </a:rPr>
              <a:t>God does not hear sinners</a:t>
            </a:r>
            <a:r>
              <a:rPr lang="en-US" sz="2600" i="1" dirty="0">
                <a:latin typeface="Calibri" panose="020F0502020204030204" pitchFamily="34" charset="0"/>
                <a:ea typeface="Calibri" panose="020F0502020204030204" pitchFamily="34" charset="0"/>
                <a:cs typeface="Calibri" panose="020F0502020204030204" pitchFamily="34" charset="0"/>
              </a:rPr>
              <a:t>; but if anyone is God-fearing and does His will, He hears him.”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(John 9:31)</a:t>
            </a:r>
          </a:p>
        </p:txBody>
      </p:sp>
    </p:spTree>
    <p:extLst>
      <p:ext uri="{BB962C8B-B14F-4D97-AF65-F5344CB8AC3E}">
        <p14:creationId xmlns:p14="http://schemas.microsoft.com/office/powerpoint/2010/main" val="1332191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75229-7102-F7ED-7CD6-4B5771CDD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21D4C-A27C-AD71-DD8D-415E946E9CD8}"/>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37E50108-66DF-A284-78D8-90A7ACD6E039}"/>
              </a:ext>
            </a:extLst>
          </p:cNvPr>
          <p:cNvSpPr>
            <a:spLocks noGrp="1"/>
          </p:cNvSpPr>
          <p:nvPr>
            <p:ph idx="1"/>
          </p:nvPr>
        </p:nvSpPr>
        <p:spPr>
          <a:xfrm>
            <a:off x="304800" y="753284"/>
            <a:ext cx="8610600" cy="6028516"/>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 life free from hardships. </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“Do not think that I came to bring peace on the earth; I did not come to bring peace, but a sword. For I came to </a:t>
            </a:r>
            <a:r>
              <a:rPr lang="en-US" sz="2600" i="1" cap="small" dirty="0">
                <a:latin typeface="Calibri" panose="020F0502020204030204" pitchFamily="34" charset="0"/>
                <a:ea typeface="Calibri" panose="020F0502020204030204" pitchFamily="34" charset="0"/>
                <a:cs typeface="Calibri" panose="020F0502020204030204" pitchFamily="34" charset="0"/>
              </a:rPr>
              <a:t>set a man against his father, and a daughter against her mother, and a daughter-in-law against her mother-in-law; and a man’s enemies will be the members of his household</a:t>
            </a:r>
            <a:r>
              <a:rPr lang="en-US" sz="2600" i="1" dirty="0">
                <a:latin typeface="Calibri" panose="020F0502020204030204" pitchFamily="34" charset="0"/>
                <a:ea typeface="Calibri" panose="020F0502020204030204" pitchFamily="34" charset="0"/>
                <a:cs typeface="Calibri" panose="020F0502020204030204" pitchFamily="34" charset="0"/>
              </a:rPr>
              <a:t>. He who loves father or mother more than Me is not worthy of Me; and he who loves son or daughter more than Me is not worthy of Me. And he who does not take his cross and follow after Me is not worthy of Me. He who has found his life will lose it, and he who has lost his life for My sake will find it.”</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10:34-39)</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“Indeed, all who desire to live godly in Christ Jesus will be persecuted.”</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3:12)</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76131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5F219-0AA3-22A2-4AC0-C8C3A63455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EEA589-271C-FF5B-5615-40149DCC85C4}"/>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D05DC534-4817-80EE-DCF8-98773C7521A7}"/>
              </a:ext>
            </a:extLst>
          </p:cNvPr>
          <p:cNvSpPr>
            <a:spLocks noGrp="1"/>
          </p:cNvSpPr>
          <p:nvPr>
            <p:ph idx="1"/>
          </p:nvPr>
        </p:nvSpPr>
        <p:spPr>
          <a:xfrm>
            <a:off x="304800" y="753284"/>
            <a:ext cx="8610600" cy="6028516"/>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 life free from hardships. </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“Blessed are you when people insult you and persecute you, and falsely say all kinds of evil against you because of Me. Rejoice and be glad, for your reward in heaven is great; for in the same way they persecuted the prophets who were before you.”</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5:11-12)</a:t>
            </a:r>
          </a:p>
          <a:p>
            <a:pPr marL="0" indent="0" algn="ctr">
              <a:buNone/>
              <a:defRPr/>
            </a:pPr>
            <a:endParaRPr lang="en-US" sz="2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“Then they will deliver you to tribulation, and will kill you, and you will be hated by all nations because of My name.”</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24:9)</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5722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89ADE-7897-8DDD-78EE-1E1D05A5A4CD}"/>
              </a:ext>
            </a:extLst>
          </p:cNvPr>
          <p:cNvSpPr>
            <a:spLocks noGrp="1"/>
          </p:cNvSpPr>
          <p:nvPr>
            <p:ph type="title"/>
          </p:nvPr>
        </p:nvSpPr>
        <p:spPr>
          <a:xfrm>
            <a:off x="457200" y="0"/>
            <a:ext cx="8229600" cy="14779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88E1F2A1-186D-E643-C0B1-E7A4EE82991D}"/>
              </a:ext>
            </a:extLst>
          </p:cNvPr>
          <p:cNvSpPr>
            <a:spLocks noGrp="1"/>
          </p:cNvSpPr>
          <p:nvPr>
            <p:ph idx="1"/>
          </p:nvPr>
        </p:nvSpPr>
        <p:spPr>
          <a:xfrm>
            <a:off x="876300" y="1477962"/>
            <a:ext cx="73914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Everything produces after its kind.</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“Then God said, ‘Let the earth bring forth living creatures after their kind: cattle and creeping things and beasts of the earth after their kind’; and it was so.”</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(Genesis 1:24)</a:t>
            </a:r>
          </a:p>
          <a:p>
            <a:pPr>
              <a:defRPr/>
            </a:pPr>
            <a:r>
              <a:rPr lang="en-US" dirty="0">
                <a:latin typeface="Calibri" panose="020F0502020204030204" pitchFamily="34" charset="0"/>
                <a:ea typeface="Calibri" panose="020F0502020204030204" pitchFamily="34" charset="0"/>
                <a:cs typeface="Calibri" panose="020F0502020204030204" pitchFamily="34" charset="0"/>
              </a:rPr>
              <a:t>Seed time and harvest. </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“While the earth remains, seedtime and harvest, and cold and heat, and summer and winter, and day and night shall not cease.”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(Genesis 8:22)</a:t>
            </a:r>
          </a:p>
          <a:p>
            <a:pPr marL="0" indent="0">
              <a:buNone/>
              <a:defRPr/>
            </a:pPr>
            <a:endParaRPr lang="en-US" sz="28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872B6-4D44-ABD3-4C8C-15BE08B11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C5B5C-159F-94A8-CE17-124C2E2D5B68}"/>
              </a:ext>
            </a:extLst>
          </p:cNvPr>
          <p:cNvSpPr>
            <a:spLocks noGrp="1"/>
          </p:cNvSpPr>
          <p:nvPr>
            <p:ph type="title"/>
          </p:nvPr>
        </p:nvSpPr>
        <p:spPr>
          <a:xfrm>
            <a:off x="457200" y="0"/>
            <a:ext cx="8229600" cy="14779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5D52B4C9-20FD-B502-6573-FFB284334971}"/>
              </a:ext>
            </a:extLst>
          </p:cNvPr>
          <p:cNvSpPr>
            <a:spLocks noGrp="1"/>
          </p:cNvSpPr>
          <p:nvPr>
            <p:ph idx="1"/>
          </p:nvPr>
        </p:nvSpPr>
        <p:spPr>
          <a:xfrm>
            <a:off x="685800" y="1665196"/>
            <a:ext cx="7772400" cy="4946469"/>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No more world destruction by a flood.</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“Then God spoke to Noah and to his sons with him, saying, ‘Now behold, I Myself do establish My covenant with you, and with your descendants after you; and with every living creature that is with you, the birds, the cattle, and every beast of the earth with you; of all that comes out of the ark, even every beast of the earth. I establish My covenant with you; and </a:t>
            </a:r>
            <a:r>
              <a:rPr lang="en-US" sz="2800" b="1" i="1" dirty="0">
                <a:latin typeface="Calibri" panose="020F0502020204030204" pitchFamily="34" charset="0"/>
                <a:ea typeface="Calibri" panose="020F0502020204030204" pitchFamily="34" charset="0"/>
                <a:cs typeface="Calibri" panose="020F0502020204030204" pitchFamily="34" charset="0"/>
              </a:rPr>
              <a:t>all flesh shall never again be cut off by the water of the flood, neither shall there again be a flood to destroy the earth</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(Genesis 9:8-11)</a:t>
            </a:r>
          </a:p>
        </p:txBody>
      </p:sp>
    </p:spTree>
    <p:extLst>
      <p:ext uri="{BB962C8B-B14F-4D97-AF65-F5344CB8AC3E}">
        <p14:creationId xmlns:p14="http://schemas.microsoft.com/office/powerpoint/2010/main" val="12385589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7C830-7845-C30C-07FF-DE9BE8E97B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D2D97A-3B20-A44C-AB1A-3C1935BDF60E}"/>
              </a:ext>
            </a:extLst>
          </p:cNvPr>
          <p:cNvSpPr>
            <a:spLocks noGrp="1"/>
          </p:cNvSpPr>
          <p:nvPr>
            <p:ph type="title"/>
          </p:nvPr>
        </p:nvSpPr>
        <p:spPr>
          <a:xfrm>
            <a:off x="457200" y="0"/>
            <a:ext cx="8229600" cy="14779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8A4605E9-1583-40AB-0FCA-23973EC776F3}"/>
              </a:ext>
            </a:extLst>
          </p:cNvPr>
          <p:cNvSpPr>
            <a:spLocks noGrp="1"/>
          </p:cNvSpPr>
          <p:nvPr>
            <p:ph idx="1"/>
          </p:nvPr>
        </p:nvSpPr>
        <p:spPr>
          <a:xfrm>
            <a:off x="228600" y="1471431"/>
            <a:ext cx="88392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promise of a redeemer.</a:t>
            </a:r>
          </a:p>
          <a:p>
            <a:pPr marL="0" indent="0" algn="ctr">
              <a:buNone/>
              <a:defRPr/>
            </a:pP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600" i="1" dirty="0">
                <a:latin typeface="Calibri" panose="020F0502020204030204" pitchFamily="34" charset="0"/>
                <a:ea typeface="Calibri" panose="020F0502020204030204" pitchFamily="34" charset="0"/>
                <a:cs typeface="Calibri" panose="020F0502020204030204" pitchFamily="34" charset="0"/>
              </a:rPr>
              <a:t>“And I will put enmity between you and the woman, and between your seed and her seed; He shall bruise you on the head, and you shall bruise him on the heel.”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(Genesis 3:15)</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“From the descendants of this man, according to promise, God has brought to Israel a Savior, Jesus…”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13:23)</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we preach to you the good news of the promise made to the fathers, that God has fulfilled this promise to our children in that He raised up Jesus, as it is also written in the second Psalm, </a:t>
            </a:r>
            <a:r>
              <a:rPr lang="en-US" sz="2600" i="1" cap="small" dirty="0">
                <a:latin typeface="Calibri" panose="020F0502020204030204" pitchFamily="34" charset="0"/>
                <a:ea typeface="Calibri" panose="020F0502020204030204" pitchFamily="34" charset="0"/>
                <a:cs typeface="Calibri" panose="020F0502020204030204" pitchFamily="34" charset="0"/>
              </a:rPr>
              <a:t>‘You are My Son; today </a:t>
            </a:r>
            <a:r>
              <a:rPr lang="en-US" sz="2600" i="1" cap="small" dirty="0" err="1">
                <a:latin typeface="Calibri" panose="020F0502020204030204" pitchFamily="34" charset="0"/>
                <a:ea typeface="Calibri" panose="020F0502020204030204" pitchFamily="34" charset="0"/>
                <a:cs typeface="Calibri" panose="020F0502020204030204" pitchFamily="34" charset="0"/>
              </a:rPr>
              <a:t>i</a:t>
            </a:r>
            <a:r>
              <a:rPr lang="en-US" sz="2600" i="1" cap="small" dirty="0">
                <a:latin typeface="Calibri" panose="020F0502020204030204" pitchFamily="34" charset="0"/>
                <a:ea typeface="Calibri" panose="020F0502020204030204" pitchFamily="34" charset="0"/>
                <a:cs typeface="Calibri" panose="020F0502020204030204" pitchFamily="34" charset="0"/>
              </a:rPr>
              <a:t> have begotten You.’</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13:32-33)</a:t>
            </a:r>
          </a:p>
        </p:txBody>
      </p:sp>
    </p:spTree>
    <p:extLst>
      <p:ext uri="{BB962C8B-B14F-4D97-AF65-F5344CB8AC3E}">
        <p14:creationId xmlns:p14="http://schemas.microsoft.com/office/powerpoint/2010/main" val="37872697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2660-8B37-9603-22C9-2624ADAC52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8B36EE-C81E-3931-6BAA-D970921C9B18}"/>
              </a:ext>
            </a:extLst>
          </p:cNvPr>
          <p:cNvSpPr>
            <a:spLocks noGrp="1"/>
          </p:cNvSpPr>
          <p:nvPr>
            <p:ph type="title"/>
          </p:nvPr>
        </p:nvSpPr>
        <p:spPr>
          <a:xfrm>
            <a:off x="457200" y="0"/>
            <a:ext cx="8229600" cy="14779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9E6C3B80-B078-34D9-BBE0-C3D65E4C0D20}"/>
              </a:ext>
            </a:extLst>
          </p:cNvPr>
          <p:cNvSpPr>
            <a:spLocks noGrp="1"/>
          </p:cNvSpPr>
          <p:nvPr>
            <p:ph idx="1"/>
          </p:nvPr>
        </p:nvSpPr>
        <p:spPr>
          <a:xfrm>
            <a:off x="415834" y="1464899"/>
            <a:ext cx="8305800" cy="5257800"/>
          </a:xfrm>
        </p:spPr>
        <p:txBody>
          <a:bodyPr>
            <a:normAutofit lnSpcReduction="1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 future world destruction. </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“But by His word the present heavens and earth are being reserved for fire, kept for the day of judgment and destruction of ungodly men. But do not let this one fact escape your notice, beloved, that with the Lord one day is like a thousand years, and a thousand years like one day. The Lord is not slow about </a:t>
            </a:r>
            <a:r>
              <a:rPr lang="en-US" sz="2800" b="1" i="1" dirty="0">
                <a:latin typeface="Calibri" panose="020F0502020204030204" pitchFamily="34" charset="0"/>
                <a:ea typeface="Calibri" panose="020F0502020204030204" pitchFamily="34" charset="0"/>
                <a:cs typeface="Calibri" panose="020F0502020204030204" pitchFamily="34" charset="0"/>
              </a:rPr>
              <a:t>His promise</a:t>
            </a:r>
            <a:r>
              <a:rPr lang="en-US" sz="2800" i="1" dirty="0">
                <a:latin typeface="Calibri" panose="020F0502020204030204" pitchFamily="34" charset="0"/>
                <a:ea typeface="Calibri" panose="020F0502020204030204" pitchFamily="34" charset="0"/>
                <a:cs typeface="Calibri" panose="020F0502020204030204" pitchFamily="34" charset="0"/>
              </a:rPr>
              <a:t>, as some count slowness, but is patient toward you, not wishing for any to perish but for all to come to repentance. But the day of the Lord will come like a thief, in which the heavens will pass away with a roar and the elements will be destroyed with intense heat, and the earth and its works will be burned up.”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3:7-10)</a:t>
            </a:r>
          </a:p>
        </p:txBody>
      </p:sp>
    </p:spTree>
    <p:extLst>
      <p:ext uri="{BB962C8B-B14F-4D97-AF65-F5344CB8AC3E}">
        <p14:creationId xmlns:p14="http://schemas.microsoft.com/office/powerpoint/2010/main" val="2013889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51224-7DBE-E946-F908-83C0B3C424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3BAF0-5030-1656-040C-CED10A014F8A}"/>
              </a:ext>
            </a:extLst>
          </p:cNvPr>
          <p:cNvSpPr>
            <a:spLocks noGrp="1"/>
          </p:cNvSpPr>
          <p:nvPr>
            <p:ph type="title"/>
          </p:nvPr>
        </p:nvSpPr>
        <p:spPr>
          <a:xfrm>
            <a:off x="457200" y="0"/>
            <a:ext cx="8229600" cy="14779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FE425FDC-27AD-63D3-DF57-BEC46EDC1640}"/>
              </a:ext>
            </a:extLst>
          </p:cNvPr>
          <p:cNvSpPr>
            <a:spLocks noGrp="1"/>
          </p:cNvSpPr>
          <p:nvPr>
            <p:ph idx="1"/>
          </p:nvPr>
        </p:nvSpPr>
        <p:spPr>
          <a:xfrm>
            <a:off x="457200" y="1600200"/>
            <a:ext cx="8229600" cy="4876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second coming of Christ.</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“And after He had said these things, He was lifted up while they were looking on, and a cloud received Him out of their sight. And as they were gazing intently into the sky while He was going, behold, two men in white clothing stood beside them. They also said, ‘Men of Galilee, why do you stand looking into the sky? This Jesus, who has been taken up from you into heaven, will come in just the same way as you have watched Him go into heaven.’”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1:9-11)</a:t>
            </a:r>
          </a:p>
        </p:txBody>
      </p:sp>
    </p:spTree>
    <p:extLst>
      <p:ext uri="{BB962C8B-B14F-4D97-AF65-F5344CB8AC3E}">
        <p14:creationId xmlns:p14="http://schemas.microsoft.com/office/powerpoint/2010/main" val="30186067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9E07-77D1-5E4D-C867-5B6D1698AC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741B46-E5C9-E740-8A2E-295D98D7DE79}"/>
              </a:ext>
            </a:extLst>
          </p:cNvPr>
          <p:cNvSpPr>
            <a:spLocks noGrp="1"/>
          </p:cNvSpPr>
          <p:nvPr>
            <p:ph type="title"/>
          </p:nvPr>
        </p:nvSpPr>
        <p:spPr>
          <a:xfrm>
            <a:off x="457200" y="30480"/>
            <a:ext cx="8229600" cy="1417320"/>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3C3D6475-A3E4-97EE-689F-17BF74905006}"/>
              </a:ext>
            </a:extLst>
          </p:cNvPr>
          <p:cNvSpPr>
            <a:spLocks noGrp="1"/>
          </p:cNvSpPr>
          <p:nvPr>
            <p:ph idx="1"/>
          </p:nvPr>
        </p:nvSpPr>
        <p:spPr>
          <a:xfrm>
            <a:off x="457200" y="1600200"/>
            <a:ext cx="82296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general resurrection. </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“Do not marvel at this; for an hour is coming, in which </a:t>
            </a:r>
            <a:r>
              <a:rPr lang="en-US" sz="2600" b="1" i="1" dirty="0">
                <a:latin typeface="Calibri" panose="020F0502020204030204" pitchFamily="34" charset="0"/>
                <a:ea typeface="Calibri" panose="020F0502020204030204" pitchFamily="34" charset="0"/>
                <a:cs typeface="Calibri" panose="020F0502020204030204" pitchFamily="34" charset="0"/>
              </a:rPr>
              <a:t>all who are in the tombs </a:t>
            </a:r>
            <a:r>
              <a:rPr lang="en-US" sz="2600" i="1" dirty="0">
                <a:latin typeface="Calibri" panose="020F0502020204030204" pitchFamily="34" charset="0"/>
                <a:ea typeface="Calibri" panose="020F0502020204030204" pitchFamily="34" charset="0"/>
                <a:cs typeface="Calibri" panose="020F0502020204030204" pitchFamily="34" charset="0"/>
              </a:rPr>
              <a:t>will hear His voice, and will come forth; those who did the good deeds to a resurrection of life, those who committed the evil deeds to a resurrection of judgment.”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(John 5:28-29)</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“Behold, I tell you a mystery; we will not all sleep, but we will all be changed, in a moment, in the twinkling of an eye, at the last trumpet; for the trumpet will sound, and </a:t>
            </a:r>
            <a:r>
              <a:rPr lang="en-US" sz="2600" b="1" i="1" dirty="0">
                <a:latin typeface="Calibri" panose="020F0502020204030204" pitchFamily="34" charset="0"/>
                <a:ea typeface="Calibri" panose="020F0502020204030204" pitchFamily="34" charset="0"/>
                <a:cs typeface="Calibri" panose="020F0502020204030204" pitchFamily="34" charset="0"/>
              </a:rPr>
              <a:t>the dead will be raised </a:t>
            </a:r>
            <a:r>
              <a:rPr lang="en-US" sz="2600" i="1" dirty="0">
                <a:latin typeface="Calibri" panose="020F0502020204030204" pitchFamily="34" charset="0"/>
                <a:ea typeface="Calibri" panose="020F0502020204030204" pitchFamily="34" charset="0"/>
                <a:cs typeface="Calibri" panose="020F0502020204030204" pitchFamily="34" charset="0"/>
              </a:rPr>
              <a:t>imperishable, and we will be changed.”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15:51-52)</a:t>
            </a:r>
          </a:p>
        </p:txBody>
      </p:sp>
    </p:spTree>
    <p:extLst>
      <p:ext uri="{BB962C8B-B14F-4D97-AF65-F5344CB8AC3E}">
        <p14:creationId xmlns:p14="http://schemas.microsoft.com/office/powerpoint/2010/main" val="3433891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lide(fromBottom)">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ACB70-760D-9D9A-0B94-53D4F0423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957B4-A217-7449-E099-A0778FAF8143}"/>
              </a:ext>
            </a:extLst>
          </p:cNvPr>
          <p:cNvSpPr>
            <a:spLocks noGrp="1"/>
          </p:cNvSpPr>
          <p:nvPr>
            <p:ph type="title"/>
          </p:nvPr>
        </p:nvSpPr>
        <p:spPr>
          <a:xfrm>
            <a:off x="457200" y="30480"/>
            <a:ext cx="8229600" cy="1417320"/>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B9BB42F8-BE49-5292-4CD0-2B88EECEB0B9}"/>
              </a:ext>
            </a:extLst>
          </p:cNvPr>
          <p:cNvSpPr>
            <a:spLocks noGrp="1"/>
          </p:cNvSpPr>
          <p:nvPr>
            <p:ph idx="1"/>
          </p:nvPr>
        </p:nvSpPr>
        <p:spPr>
          <a:xfrm>
            <a:off x="609600" y="1358537"/>
            <a:ext cx="7924800" cy="545592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Judgment. </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“…because He has fixed a day in which He will judge the world in righteousness through a Man whom He has appointed, having furnished proof to all men by raising Him from the dead.”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17:31)</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inasmuch as it is appointed for men to die once and after this comes judgment…”</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9:27)</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we must all appear before the judgment seat of Christ, so that each one may be recompensed for his deeds in the body, according to what he has done, whether good or bad.”</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(2 Corinthians 5:10)</a:t>
            </a:r>
          </a:p>
        </p:txBody>
      </p:sp>
    </p:spTree>
    <p:extLst>
      <p:ext uri="{BB962C8B-B14F-4D97-AF65-F5344CB8AC3E}">
        <p14:creationId xmlns:p14="http://schemas.microsoft.com/office/powerpoint/2010/main" val="10834544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97AC9-6CBE-E784-AF96-6BBA658AB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F1D05-FFBD-C997-8168-9760E2B52793}"/>
              </a:ext>
            </a:extLst>
          </p:cNvPr>
          <p:cNvSpPr>
            <a:spLocks noGrp="1"/>
          </p:cNvSpPr>
          <p:nvPr>
            <p:ph type="ctrTitle" sz="quarter"/>
          </p:nvPr>
        </p:nvSpPr>
        <p:spPr>
          <a:xfrm>
            <a:off x="762000" y="76200"/>
            <a:ext cx="7772400" cy="777875"/>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Precious Promises</a:t>
            </a:r>
          </a:p>
        </p:txBody>
      </p:sp>
      <p:sp>
        <p:nvSpPr>
          <p:cNvPr id="3" name="Subtitle 2">
            <a:extLst>
              <a:ext uri="{FF2B5EF4-FFF2-40B4-BE49-F238E27FC236}">
                <a16:creationId xmlns:a16="http://schemas.microsoft.com/office/drawing/2014/main" id="{B35F56E8-1363-B759-62BF-A24CE6576120}"/>
              </a:ext>
            </a:extLst>
          </p:cNvPr>
          <p:cNvSpPr>
            <a:spLocks noGrp="1"/>
          </p:cNvSpPr>
          <p:nvPr>
            <p:ph type="subTitle" sz="quarter" idx="1"/>
          </p:nvPr>
        </p:nvSpPr>
        <p:spPr>
          <a:xfrm>
            <a:off x="419100" y="914400"/>
            <a:ext cx="8305800" cy="5638800"/>
          </a:xfrm>
        </p:spPr>
        <p:txBody>
          <a:bodyPr/>
          <a:lstStyle/>
          <a:p>
            <a:pPr>
              <a:defRPr/>
            </a:pPr>
            <a:r>
              <a:rPr lang="en-US" sz="2800" i="1" dirty="0">
                <a:latin typeface="Calibri" panose="020F0502020204030204" pitchFamily="34" charset="0"/>
                <a:ea typeface="Calibri" panose="020F0502020204030204" pitchFamily="34" charset="0"/>
                <a:cs typeface="Calibri" panose="020F0502020204030204" pitchFamily="34" charset="0"/>
              </a:rPr>
              <a:t>“Simon Peter, a bond-servant and apostle of Jesus Christ, to those who have received a faith of the same kind as ours, by the righteousness of our God and Savior, Jesus Christ: Grace and peace be multiplied to you in the knowledge of God and of Jesus our Lord; seeing that His divine power has granted to us everything pertaining to life and godliness, through the true knowledge of Him who called us by His own glory and excellence. For by these He has granted to us His precious and magnificent promises, so that by them you may become partakers of the divine nature, having escaped the corruption that is in the world by lust.” </a:t>
            </a:r>
            <a:br>
              <a:rPr lang="en-US" sz="2800" dirty="0">
                <a:latin typeface="Calibri" panose="020F0502020204030204" pitchFamily="34" charset="0"/>
                <a:ea typeface="Calibri" panose="020F0502020204030204" pitchFamily="34" charset="0"/>
                <a:cs typeface="Calibri" panose="020F0502020204030204" pitchFamily="34" charset="0"/>
              </a:rPr>
            </a:b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1:1-4)</a:t>
            </a:r>
          </a:p>
        </p:txBody>
      </p:sp>
    </p:spTree>
    <p:extLst>
      <p:ext uri="{BB962C8B-B14F-4D97-AF65-F5344CB8AC3E}">
        <p14:creationId xmlns:p14="http://schemas.microsoft.com/office/powerpoint/2010/main" val="1461856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73A0A-85F9-0408-A9B5-877620A8E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0733E5-EE1B-2CE9-90C8-71157D474ECD}"/>
              </a:ext>
            </a:extLst>
          </p:cNvPr>
          <p:cNvSpPr>
            <a:spLocks noGrp="1"/>
          </p:cNvSpPr>
          <p:nvPr>
            <p:ph type="title"/>
          </p:nvPr>
        </p:nvSpPr>
        <p:spPr>
          <a:xfrm>
            <a:off x="457200" y="30480"/>
            <a:ext cx="8229600" cy="1417320"/>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Unconditionally…</a:t>
            </a:r>
          </a:p>
        </p:txBody>
      </p:sp>
      <p:sp>
        <p:nvSpPr>
          <p:cNvPr id="3" name="Content Placeholder 2">
            <a:extLst>
              <a:ext uri="{FF2B5EF4-FFF2-40B4-BE49-F238E27FC236}">
                <a16:creationId xmlns:a16="http://schemas.microsoft.com/office/drawing/2014/main" id="{89C6C8F2-CB29-D009-EF2C-F5512E3AF8DE}"/>
              </a:ext>
            </a:extLst>
          </p:cNvPr>
          <p:cNvSpPr>
            <a:spLocks noGrp="1"/>
          </p:cNvSpPr>
          <p:nvPr>
            <p:ph idx="1"/>
          </p:nvPr>
        </p:nvSpPr>
        <p:spPr>
          <a:xfrm>
            <a:off x="457200" y="1600200"/>
            <a:ext cx="82296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Every knee shall bow.</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it is written, ‘</a:t>
            </a:r>
            <a:r>
              <a:rPr lang="en-US" sz="2600" i="1" cap="small" dirty="0">
                <a:latin typeface="Calibri" panose="020F0502020204030204" pitchFamily="34" charset="0"/>
                <a:ea typeface="Calibri" panose="020F0502020204030204" pitchFamily="34" charset="0"/>
                <a:cs typeface="Calibri" panose="020F0502020204030204" pitchFamily="34" charset="0"/>
              </a:rPr>
              <a:t>As I live, says the Lord, </a:t>
            </a:r>
            <a:r>
              <a:rPr lang="en-US" sz="2600" b="1" i="1" cap="small" dirty="0">
                <a:latin typeface="Calibri" panose="020F0502020204030204" pitchFamily="34" charset="0"/>
                <a:ea typeface="Calibri" panose="020F0502020204030204" pitchFamily="34" charset="0"/>
                <a:cs typeface="Calibri" panose="020F0502020204030204" pitchFamily="34" charset="0"/>
              </a:rPr>
              <a:t>every knee shall bow</a:t>
            </a:r>
            <a:r>
              <a:rPr lang="en-US" sz="2600" i="1" cap="small" dirty="0">
                <a:latin typeface="Calibri" panose="020F0502020204030204" pitchFamily="34" charset="0"/>
                <a:ea typeface="Calibri" panose="020F0502020204030204" pitchFamily="34" charset="0"/>
                <a:cs typeface="Calibri" panose="020F0502020204030204" pitchFamily="34" charset="0"/>
              </a:rPr>
              <a:t> to Me, and every tongue shall give praise to God</a:t>
            </a:r>
            <a:r>
              <a:rPr lang="en-US" sz="2600" i="1" dirty="0">
                <a:latin typeface="Calibri" panose="020F0502020204030204" pitchFamily="34" charset="0"/>
                <a:ea typeface="Calibri" panose="020F0502020204030204" pitchFamily="34" charset="0"/>
                <a:cs typeface="Calibri" panose="020F0502020204030204" pitchFamily="34" charset="0"/>
              </a:rPr>
              <a:t>.’ So then each one of us will give an account of himself to God.”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(Romans 14:11-12)</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this reason also, God highly exalted Him, and bestowed on Him the name which is above every name, so that at the name of Jesus </a:t>
            </a:r>
            <a:r>
              <a:rPr lang="en-US" sz="2600" b="1" i="1" cap="small" dirty="0">
                <a:latin typeface="Calibri" panose="020F0502020204030204" pitchFamily="34" charset="0"/>
                <a:ea typeface="Calibri" panose="020F0502020204030204" pitchFamily="34" charset="0"/>
                <a:cs typeface="Calibri" panose="020F0502020204030204" pitchFamily="34" charset="0"/>
              </a:rPr>
              <a:t>every knee will bow</a:t>
            </a:r>
            <a:r>
              <a:rPr lang="en-US" sz="2600" i="1" dirty="0">
                <a:latin typeface="Calibri" panose="020F0502020204030204" pitchFamily="34" charset="0"/>
                <a:ea typeface="Calibri" panose="020F0502020204030204" pitchFamily="34" charset="0"/>
                <a:cs typeface="Calibri" panose="020F0502020204030204" pitchFamily="34" charset="0"/>
              </a:rPr>
              <a:t>, of those who are in heaven and on earth and under the earth, and that </a:t>
            </a:r>
            <a:r>
              <a:rPr lang="en-US" sz="2600" b="1" i="1" dirty="0">
                <a:latin typeface="Calibri" panose="020F0502020204030204" pitchFamily="34" charset="0"/>
                <a:ea typeface="Calibri" panose="020F0502020204030204" pitchFamily="34" charset="0"/>
                <a:cs typeface="Calibri" panose="020F0502020204030204" pitchFamily="34" charset="0"/>
              </a:rPr>
              <a:t>every tongue will confess that Jesus Christ is Lord</a:t>
            </a:r>
            <a:r>
              <a:rPr lang="en-US" sz="2600" i="1" dirty="0">
                <a:latin typeface="Calibri" panose="020F0502020204030204" pitchFamily="34" charset="0"/>
                <a:ea typeface="Calibri" panose="020F0502020204030204" pitchFamily="34" charset="0"/>
                <a:cs typeface="Calibri" panose="020F0502020204030204" pitchFamily="34" charset="0"/>
              </a:rPr>
              <a:t>, to the glory of God the Father.”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(Philippians 2:9-11)</a:t>
            </a:r>
          </a:p>
        </p:txBody>
      </p:sp>
    </p:spTree>
    <p:extLst>
      <p:ext uri="{BB962C8B-B14F-4D97-AF65-F5344CB8AC3E}">
        <p14:creationId xmlns:p14="http://schemas.microsoft.com/office/powerpoint/2010/main" val="1014132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6DABC-7555-40C2-E743-D4783BCFFDE1}"/>
              </a:ext>
            </a:extLst>
          </p:cNvPr>
          <p:cNvSpPr>
            <a:spLocks noGrp="1"/>
          </p:cNvSpPr>
          <p:nvPr>
            <p:ph type="title"/>
          </p:nvPr>
        </p:nvSpPr>
        <p:spPr>
          <a:xfrm>
            <a:off x="457200" y="46038"/>
            <a:ext cx="8229600" cy="14017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CECB6305-6922-9628-544F-507EDB292E19}"/>
              </a:ext>
            </a:extLst>
          </p:cNvPr>
          <p:cNvSpPr>
            <a:spLocks noGrp="1"/>
          </p:cNvSpPr>
          <p:nvPr>
            <p:ph idx="1"/>
          </p:nvPr>
        </p:nvSpPr>
        <p:spPr>
          <a:xfrm>
            <a:off x="431074" y="1447800"/>
            <a:ext cx="82296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Forgiveness of sins.</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“‘They will not teach again, each man his neighbor and each man his brother, saying, “Know the Lord,” for they will all know Me, from the least of them to the greatest of them,’ declares the Lord, ‘for I will forgive their iniquity, and their sin I will remember no more.’”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(Jeremiah 31:34)</a:t>
            </a:r>
          </a:p>
          <a:p>
            <a:pPr marL="0" indent="0">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that repentance for forgiveness of sins would be proclaimed in His name to all the nations, beginning from Jerusalem.”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(Luke 24:47)</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“Of Him all the prophets bear witness that through His name everyone who believes in Him receives forgiveness of sins.”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10:43)</a:t>
            </a:r>
            <a:endParaRPr lang="en-US" sz="26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D88C5-A4F5-B042-6597-CAE9E67AC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1ECE2-831E-9FCF-BAA2-15A4E8D47307}"/>
              </a:ext>
            </a:extLst>
          </p:cNvPr>
          <p:cNvSpPr>
            <a:spLocks noGrp="1"/>
          </p:cNvSpPr>
          <p:nvPr>
            <p:ph type="title"/>
          </p:nvPr>
        </p:nvSpPr>
        <p:spPr>
          <a:xfrm>
            <a:off x="457200" y="46038"/>
            <a:ext cx="8229600" cy="13255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B7DB47A5-A1EF-2FBE-5D0F-EAF185BE6C1F}"/>
              </a:ext>
            </a:extLst>
          </p:cNvPr>
          <p:cNvSpPr>
            <a:spLocks noGrp="1"/>
          </p:cNvSpPr>
          <p:nvPr>
            <p:ph idx="1"/>
          </p:nvPr>
        </p:nvSpPr>
        <p:spPr>
          <a:xfrm>
            <a:off x="304800" y="1401762"/>
            <a:ext cx="8534400" cy="54102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Answer to prayer.</a:t>
            </a:r>
          </a:p>
          <a:p>
            <a:pPr marL="0" indent="0" algn="ctr">
              <a:buNone/>
              <a:defRPr/>
            </a:pPr>
            <a:endParaRPr lang="en-US" sz="25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“If you then, being evil, know how to give good gifts to your children, how much more will your Father who is in heaven give what is good to those who ask Him!”</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7:11)</a:t>
            </a:r>
          </a:p>
          <a:p>
            <a:pPr marL="0" indent="0" algn="ctr">
              <a:buNone/>
              <a:defRPr/>
            </a:pPr>
            <a:endParaRPr lang="en-US" sz="2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“But he must ask in faith without any doubting, for the one who doubts is like the surf of the sea, driven and tossed by the wind. For that man ought not to expect that he will receive anything from the Lord…”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(James 1:6-7)</a:t>
            </a:r>
          </a:p>
        </p:txBody>
      </p:sp>
    </p:spTree>
    <p:extLst>
      <p:ext uri="{BB962C8B-B14F-4D97-AF65-F5344CB8AC3E}">
        <p14:creationId xmlns:p14="http://schemas.microsoft.com/office/powerpoint/2010/main" val="2491244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21266-5999-360C-CD8C-CBD0ED0632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36CD5D-7EC3-1161-BFE4-098812807545}"/>
              </a:ext>
            </a:extLst>
          </p:cNvPr>
          <p:cNvSpPr>
            <a:spLocks noGrp="1"/>
          </p:cNvSpPr>
          <p:nvPr>
            <p:ph type="title"/>
          </p:nvPr>
        </p:nvSpPr>
        <p:spPr>
          <a:xfrm>
            <a:off x="457200" y="46038"/>
            <a:ext cx="8229600" cy="13255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F9504960-7257-A780-4671-95462BCF4FBD}"/>
              </a:ext>
            </a:extLst>
          </p:cNvPr>
          <p:cNvSpPr>
            <a:spLocks noGrp="1"/>
          </p:cNvSpPr>
          <p:nvPr>
            <p:ph idx="1"/>
          </p:nvPr>
        </p:nvSpPr>
        <p:spPr>
          <a:xfrm>
            <a:off x="304800" y="1401762"/>
            <a:ext cx="8534400" cy="54102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Answer to prayer.</a:t>
            </a:r>
          </a:p>
          <a:p>
            <a:pPr marL="0" indent="0" algn="ctr">
              <a:buNone/>
              <a:defRPr/>
            </a:pPr>
            <a:endParaRPr lang="en-US" sz="25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“…and whatever we ask we receive from Him, because we keep His commandments and do the things that are pleasing in His sight.”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John 3:22)</a:t>
            </a:r>
          </a:p>
          <a:p>
            <a:pPr marL="0" indent="0" algn="ctr">
              <a:buNone/>
              <a:defRPr/>
            </a:pPr>
            <a:endParaRPr lang="en-US" sz="2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“This is the confidence which we have before Him, that, if we ask anything according to His will, He hears us. And if we know that He hears us in whatever we ask, we know that we have the requests which we have asked from Him.”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John 5:14-15)</a:t>
            </a:r>
          </a:p>
        </p:txBody>
      </p:sp>
    </p:spTree>
    <p:extLst>
      <p:ext uri="{BB962C8B-B14F-4D97-AF65-F5344CB8AC3E}">
        <p14:creationId xmlns:p14="http://schemas.microsoft.com/office/powerpoint/2010/main" val="1779734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ED2A1-C3FB-7BFD-8847-D16EA95C7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48EDF7-D9FA-8E71-FA02-C7D03AF8615F}"/>
              </a:ext>
            </a:extLst>
          </p:cNvPr>
          <p:cNvSpPr>
            <a:spLocks noGrp="1"/>
          </p:cNvSpPr>
          <p:nvPr>
            <p:ph type="title"/>
          </p:nvPr>
        </p:nvSpPr>
        <p:spPr>
          <a:xfrm>
            <a:off x="457200" y="46038"/>
            <a:ext cx="8229600" cy="15541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6934B6D4-46DA-817B-9B6B-46C364CB2C6A}"/>
              </a:ext>
            </a:extLst>
          </p:cNvPr>
          <p:cNvSpPr>
            <a:spLocks noGrp="1"/>
          </p:cNvSpPr>
          <p:nvPr>
            <p:ph idx="1"/>
          </p:nvPr>
        </p:nvSpPr>
        <p:spPr>
          <a:xfrm>
            <a:off x="457200" y="1600200"/>
            <a:ext cx="8229600" cy="5257800"/>
          </a:xfrm>
        </p:spPr>
        <p:txBody>
          <a:bodyPr>
            <a:normAutofit lnSpcReduction="1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All spiritual blessings.</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“Blessed be the God and Father of our Lord Jesus Christ, who has blessed us with every spiritual blessing in the heavenly places in Christ…”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1:3)</a:t>
            </a:r>
          </a:p>
          <a:p>
            <a:pPr>
              <a:defRPr/>
            </a:pPr>
            <a:r>
              <a:rPr lang="en-US" dirty="0">
                <a:latin typeface="Calibri" panose="020F0502020204030204" pitchFamily="34" charset="0"/>
                <a:ea typeface="Calibri" panose="020F0502020204030204" pitchFamily="34" charset="0"/>
                <a:cs typeface="Calibri" panose="020F0502020204030204" pitchFamily="34" charset="0"/>
              </a:rPr>
              <a:t>A glorious resurrection.</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“But if the Spirit of Him who raised Jesus from the dead dwells in you, He who raised Christ Jesus from the dead will also give life to your mortal bodies through His Spirit who dwells in you.”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(Romans 8:11)</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“…that I may know Him and the power of His resurrection and the fellowship of His sufferings, being conformed to His death; in order that I may attain to the resurrection from the dead.”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(Philippians 3:10-11)</a:t>
            </a:r>
          </a:p>
        </p:txBody>
      </p:sp>
    </p:spTree>
    <p:extLst>
      <p:ext uri="{BB962C8B-B14F-4D97-AF65-F5344CB8AC3E}">
        <p14:creationId xmlns:p14="http://schemas.microsoft.com/office/powerpoint/2010/main" val="970134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DD3BB-F3BF-222F-F4F0-D5AF2AD00F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F3E11D-CAE2-8B12-6B32-1B7DC031D8EC}"/>
              </a:ext>
            </a:extLst>
          </p:cNvPr>
          <p:cNvSpPr>
            <a:spLocks noGrp="1"/>
          </p:cNvSpPr>
          <p:nvPr>
            <p:ph type="title"/>
          </p:nvPr>
        </p:nvSpPr>
        <p:spPr>
          <a:xfrm>
            <a:off x="457200" y="46038"/>
            <a:ext cx="8229600" cy="15541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3391FF50-C321-7000-2A86-43E28EB6F001}"/>
              </a:ext>
            </a:extLst>
          </p:cNvPr>
          <p:cNvSpPr>
            <a:spLocks noGrp="1"/>
          </p:cNvSpPr>
          <p:nvPr>
            <p:ph idx="1"/>
          </p:nvPr>
        </p:nvSpPr>
        <p:spPr>
          <a:xfrm>
            <a:off x="457200" y="1600200"/>
            <a:ext cx="8229600" cy="5211762"/>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 glorious resurrection.</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“Jesus said to them, ‘The sons of this age marry and are given in marriage, but those who are considered worthy to attain to that age and the resurrection from the dead, neither marry nor are given in marriage; for they cannot even die anymore, because they are like angels, and are sons of God, being sons of the resurrection.’”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(Luke 20:34-36)</a:t>
            </a:r>
          </a:p>
          <a:p>
            <a:pPr marL="0" indent="0" algn="ctr">
              <a:buNone/>
              <a:defRPr/>
            </a:pPr>
            <a:endParaRPr lang="en-US" sz="24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“…in a moment, in the twinkling of an eye, at the last trumpet; for the trumpet will sound, and the dead will be raised imperishable, and we will be changed. For this perishable must put on the imperishable, and this mortal must put on immortality.”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15:52-53)</a:t>
            </a:r>
          </a:p>
        </p:txBody>
      </p:sp>
    </p:spTree>
    <p:extLst>
      <p:ext uri="{BB962C8B-B14F-4D97-AF65-F5344CB8AC3E}">
        <p14:creationId xmlns:p14="http://schemas.microsoft.com/office/powerpoint/2010/main" val="284754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BB511-3DB7-EA56-2240-2E1362833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4D5AE-ED99-A8DC-C4BA-F0EAFBCD5BE2}"/>
              </a:ext>
            </a:extLst>
          </p:cNvPr>
          <p:cNvSpPr>
            <a:spLocks noGrp="1"/>
          </p:cNvSpPr>
          <p:nvPr>
            <p:ph type="title"/>
          </p:nvPr>
        </p:nvSpPr>
        <p:spPr>
          <a:xfrm>
            <a:off x="457200" y="46038"/>
            <a:ext cx="8229600" cy="13255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E064E5E1-5895-FD7A-3CE9-81142DD50D92}"/>
              </a:ext>
            </a:extLst>
          </p:cNvPr>
          <p:cNvSpPr>
            <a:spLocks noGrp="1"/>
          </p:cNvSpPr>
          <p:nvPr>
            <p:ph idx="1"/>
          </p:nvPr>
        </p:nvSpPr>
        <p:spPr>
          <a:xfrm>
            <a:off x="342900" y="1340400"/>
            <a:ext cx="8458200" cy="53652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everlasting kingdom.</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“Listen, my beloved brethren: did not God choose the poor of this world to be rich in faith and heirs of the kingdom which He promised to those who love Him?”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(James 2:5) </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“Then the King will say to those on His right, ‘Come, you who are blessed of My Father, inherit the kingdom prepared for you from the foundation of the world.’”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25:34)</a:t>
            </a:r>
          </a:p>
          <a:p>
            <a:pPr marL="0" indent="0" algn="ctr">
              <a:buNone/>
              <a:defRPr/>
            </a:pPr>
            <a:endParaRPr lang="en-US" sz="12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“Therefore, since we receive a kingdom which cannot be shaken, let us show gratitude, by which we may offer to God an acceptable service with reverence and awe; for our God is a consuming fire.”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12:28-29)</a:t>
            </a:r>
          </a:p>
        </p:txBody>
      </p:sp>
    </p:spTree>
    <p:extLst>
      <p:ext uri="{BB962C8B-B14F-4D97-AF65-F5344CB8AC3E}">
        <p14:creationId xmlns:p14="http://schemas.microsoft.com/office/powerpoint/2010/main" val="1887059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25540-08C3-9090-974E-2572A34EDB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2C33C-8CC2-9664-73E1-3D58C0A0CAA9}"/>
              </a:ext>
            </a:extLst>
          </p:cNvPr>
          <p:cNvSpPr>
            <a:spLocks noGrp="1"/>
          </p:cNvSpPr>
          <p:nvPr>
            <p:ph type="title"/>
          </p:nvPr>
        </p:nvSpPr>
        <p:spPr>
          <a:xfrm>
            <a:off x="457200" y="46038"/>
            <a:ext cx="8229600" cy="15541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9B1655B2-6552-B55E-7B51-F14058E66C3F}"/>
              </a:ext>
            </a:extLst>
          </p:cNvPr>
          <p:cNvSpPr>
            <a:spLocks noGrp="1"/>
          </p:cNvSpPr>
          <p:nvPr>
            <p:ph idx="1"/>
          </p:nvPr>
        </p:nvSpPr>
        <p:spPr>
          <a:xfrm>
            <a:off x="457200" y="1600200"/>
            <a:ext cx="82296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Eternal life. </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“This is the promise which He Himself made to us: eternal life.”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John 2:25)</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“…for bodily discipline is only of little profit, but godliness is profitable for all things, since it holds promise for the present life and also for the life to come.”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Timothy 4:8)</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“Therefore, do not throw away your confidence, which has a great reward. For you have need of endurance, so that when you have done the will of God, you may receive what was promised.”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10:35-36)</a:t>
            </a:r>
          </a:p>
        </p:txBody>
      </p:sp>
    </p:spTree>
    <p:extLst>
      <p:ext uri="{BB962C8B-B14F-4D97-AF65-F5344CB8AC3E}">
        <p14:creationId xmlns:p14="http://schemas.microsoft.com/office/powerpoint/2010/main" val="204141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151B1-51D2-E235-F553-CE73FD9CE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1BFB14-C239-A03E-FB2C-A8EEED001089}"/>
              </a:ext>
            </a:extLst>
          </p:cNvPr>
          <p:cNvSpPr>
            <a:spLocks noGrp="1"/>
          </p:cNvSpPr>
          <p:nvPr>
            <p:ph type="title"/>
          </p:nvPr>
        </p:nvSpPr>
        <p:spPr>
          <a:xfrm>
            <a:off x="457200" y="46038"/>
            <a:ext cx="8229600" cy="1554162"/>
          </a:xfrm>
        </p:spPr>
        <p:txBody>
          <a:bodyPr>
            <a:noAutofit/>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Promised Conditionally…</a:t>
            </a:r>
          </a:p>
        </p:txBody>
      </p:sp>
      <p:sp>
        <p:nvSpPr>
          <p:cNvPr id="3" name="Content Placeholder 2">
            <a:extLst>
              <a:ext uri="{FF2B5EF4-FFF2-40B4-BE49-F238E27FC236}">
                <a16:creationId xmlns:a16="http://schemas.microsoft.com/office/drawing/2014/main" id="{6E291D3E-6B25-0139-43E7-4ED5A33BD668}"/>
              </a:ext>
            </a:extLst>
          </p:cNvPr>
          <p:cNvSpPr>
            <a:spLocks noGrp="1"/>
          </p:cNvSpPr>
          <p:nvPr>
            <p:ph idx="1"/>
          </p:nvPr>
        </p:nvSpPr>
        <p:spPr>
          <a:xfrm>
            <a:off x="457200" y="1600200"/>
            <a:ext cx="8229600" cy="5257800"/>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Eternal life. </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“Blessed is a man who perseveres under trial; for once he has been approved, he will receive the crown of life which the Lord has promised to those who love Him.”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(James 1:12)</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“Although He was a Son, He learned obedience from the things which He suffered. And having been made perfect, He became to all those who obey Him the source of eternal salvation…”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5:8-9)</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“These things I have written to you who believe in the name of the Son of God, so that you may know that you have </a:t>
            </a:r>
            <a:r>
              <a:rPr lang="en-US" sz="2600" b="1" i="1" dirty="0">
                <a:latin typeface="Calibri" panose="020F0502020204030204" pitchFamily="34" charset="0"/>
                <a:ea typeface="Calibri" panose="020F0502020204030204" pitchFamily="34" charset="0"/>
                <a:cs typeface="Calibri" panose="020F0502020204030204" pitchFamily="34" charset="0"/>
              </a:rPr>
              <a:t>eternal life</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(1 John 5:13)</a:t>
            </a:r>
          </a:p>
        </p:txBody>
      </p:sp>
    </p:spTree>
    <p:extLst>
      <p:ext uri="{BB962C8B-B14F-4D97-AF65-F5344CB8AC3E}">
        <p14:creationId xmlns:p14="http://schemas.microsoft.com/office/powerpoint/2010/main" val="109043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F613D-1459-FE33-E6C0-C4226E4F2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B535C4-E64F-72FD-9C31-AF8FACCA0E76}"/>
              </a:ext>
            </a:extLst>
          </p:cNvPr>
          <p:cNvSpPr>
            <a:spLocks noGrp="1"/>
          </p:cNvSpPr>
          <p:nvPr>
            <p:ph type="title"/>
          </p:nvPr>
        </p:nvSpPr>
        <p:spPr>
          <a:xfrm>
            <a:off x="457200" y="46038"/>
            <a:ext cx="8229600" cy="1554162"/>
          </a:xfrm>
        </p:spPr>
        <p:txBody>
          <a:bodyPr>
            <a:noAutofit/>
          </a:bodyPr>
          <a:lstStyle/>
          <a:p>
            <a:pPr>
              <a:defRPr/>
            </a:pPr>
            <a:r>
              <a:rPr lang="en-US" sz="8800" dirty="0">
                <a:latin typeface="Calibri" panose="020F0502020204030204" pitchFamily="34" charset="0"/>
                <a:ea typeface="Calibri" panose="020F0502020204030204" pitchFamily="34" charset="0"/>
                <a:cs typeface="Calibri" panose="020F0502020204030204" pitchFamily="34" charset="0"/>
              </a:rPr>
              <a:t>Eternal Life!</a:t>
            </a:r>
          </a:p>
        </p:txBody>
      </p:sp>
      <p:sp>
        <p:nvSpPr>
          <p:cNvPr id="3" name="Content Placeholder 2">
            <a:extLst>
              <a:ext uri="{FF2B5EF4-FFF2-40B4-BE49-F238E27FC236}">
                <a16:creationId xmlns:a16="http://schemas.microsoft.com/office/drawing/2014/main" id="{6AF65369-1832-7944-23BC-28F166A2E5F0}"/>
              </a:ext>
            </a:extLst>
          </p:cNvPr>
          <p:cNvSpPr>
            <a:spLocks noGrp="1"/>
          </p:cNvSpPr>
          <p:nvPr>
            <p:ph idx="1"/>
          </p:nvPr>
        </p:nvSpPr>
        <p:spPr>
          <a:xfrm>
            <a:off x="228600" y="1600200"/>
            <a:ext cx="8763000" cy="5257800"/>
          </a:xfrm>
        </p:spPr>
        <p:txBody>
          <a:bodyPr>
            <a:normAutofit/>
          </a:bodyPr>
          <a:lstStyle/>
          <a:p>
            <a:pPr marL="0" indent="0" algn="ctr">
              <a:buNone/>
              <a:defRPr/>
            </a:pPr>
            <a:r>
              <a:rPr lang="en-US" sz="6000" i="1" dirty="0">
                <a:latin typeface="Calibri" panose="020F0502020204030204" pitchFamily="34" charset="0"/>
                <a:ea typeface="Calibri" panose="020F0502020204030204" pitchFamily="34" charset="0"/>
                <a:cs typeface="Calibri" panose="020F0502020204030204" pitchFamily="34" charset="0"/>
              </a:rPr>
              <a:t>“Simon Peter answered Him, ‘Lord, to whom shall we go? You have words of eternal life.’” </a:t>
            </a:r>
            <a:r>
              <a:rPr lang="en-US" sz="6000" b="1" dirty="0">
                <a:solidFill>
                  <a:srgbClr val="FF0000"/>
                </a:solidFill>
                <a:latin typeface="Calibri" panose="020F0502020204030204" pitchFamily="34" charset="0"/>
                <a:ea typeface="Calibri" panose="020F0502020204030204" pitchFamily="34" charset="0"/>
                <a:cs typeface="Calibri" panose="020F0502020204030204" pitchFamily="34" charset="0"/>
              </a:rPr>
              <a:t>(John 6:68)</a:t>
            </a:r>
          </a:p>
        </p:txBody>
      </p:sp>
    </p:spTree>
    <p:extLst>
      <p:ext uri="{BB962C8B-B14F-4D97-AF65-F5344CB8AC3E}">
        <p14:creationId xmlns:p14="http://schemas.microsoft.com/office/powerpoint/2010/main" val="2205402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6E38F-3591-06B7-DB68-C38A9B67A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B5FE3-FCF6-FFC5-4285-D24E2E70C861}"/>
              </a:ext>
            </a:extLst>
          </p:cNvPr>
          <p:cNvSpPr>
            <a:spLocks noGrp="1"/>
          </p:cNvSpPr>
          <p:nvPr>
            <p:ph type="ctrTitle" sz="quarter"/>
          </p:nvPr>
        </p:nvSpPr>
        <p:spPr>
          <a:xfrm>
            <a:off x="762000" y="76200"/>
            <a:ext cx="7772400" cy="777875"/>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Precious Promises</a:t>
            </a:r>
          </a:p>
        </p:txBody>
      </p:sp>
      <p:sp>
        <p:nvSpPr>
          <p:cNvPr id="3" name="Subtitle 2">
            <a:extLst>
              <a:ext uri="{FF2B5EF4-FFF2-40B4-BE49-F238E27FC236}">
                <a16:creationId xmlns:a16="http://schemas.microsoft.com/office/drawing/2014/main" id="{D7EC5214-0760-B4C7-FA20-FADB288381B7}"/>
              </a:ext>
            </a:extLst>
          </p:cNvPr>
          <p:cNvSpPr>
            <a:spLocks noGrp="1"/>
          </p:cNvSpPr>
          <p:nvPr>
            <p:ph type="subTitle" sz="quarter" idx="1"/>
          </p:nvPr>
        </p:nvSpPr>
        <p:spPr>
          <a:xfrm>
            <a:off x="419100" y="914400"/>
            <a:ext cx="8305800" cy="5867400"/>
          </a:xfrm>
        </p:spPr>
        <p:txBody>
          <a:bodyPr/>
          <a:lstStyle/>
          <a:p>
            <a:pPr>
              <a:defRPr/>
            </a:pPr>
            <a:r>
              <a:rPr lang="en-US" sz="2800" i="1" dirty="0">
                <a:latin typeface="Calibri" panose="020F0502020204030204" pitchFamily="34" charset="0"/>
                <a:ea typeface="Calibri" panose="020F0502020204030204" pitchFamily="34" charset="0"/>
                <a:cs typeface="Calibri" panose="020F0502020204030204" pitchFamily="34" charset="0"/>
              </a:rPr>
              <a:t>“Simon Peter, a bond-servant and apostle of Jesus Christ, to those who have received a faith of the same kind as ours, by the righteousness of our God and Savior, Jesus Christ: Grace and peace be multiplied to you in the knowledge of God and of Jesus our Lord; seeing that His divine power has granted to us everything pertaining to life and godliness, through the true knowledge of Him who called us by His own glory and excellence. For by these </a:t>
            </a:r>
            <a:r>
              <a:rPr lang="en-US" sz="3600" b="1" i="1" dirty="0">
                <a:solidFill>
                  <a:schemeClr val="accent1"/>
                </a:solidFill>
                <a:latin typeface="Calibri" panose="020F0502020204030204" pitchFamily="34" charset="0"/>
                <a:ea typeface="Calibri" panose="020F0502020204030204" pitchFamily="34" charset="0"/>
                <a:cs typeface="Calibri" panose="020F0502020204030204" pitchFamily="34" charset="0"/>
              </a:rPr>
              <a:t>He has granted to us </a:t>
            </a:r>
            <a:r>
              <a:rPr lang="en-US" sz="3600" b="1" i="1" u="sng" dirty="0">
                <a:solidFill>
                  <a:schemeClr val="accent1"/>
                </a:solidFill>
                <a:latin typeface="Calibri" panose="020F0502020204030204" pitchFamily="34" charset="0"/>
                <a:ea typeface="Calibri" panose="020F0502020204030204" pitchFamily="34" charset="0"/>
                <a:cs typeface="Calibri" panose="020F0502020204030204" pitchFamily="34" charset="0"/>
              </a:rPr>
              <a:t>His precious and magnificent promises</a:t>
            </a:r>
            <a:r>
              <a:rPr lang="en-US" sz="3600" i="1"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sz="2800" i="1" dirty="0">
                <a:latin typeface="Calibri" panose="020F0502020204030204" pitchFamily="34" charset="0"/>
                <a:ea typeface="Calibri" panose="020F0502020204030204" pitchFamily="34" charset="0"/>
                <a:cs typeface="Calibri" panose="020F0502020204030204" pitchFamily="34" charset="0"/>
              </a:rPr>
              <a:t> so that by them you may become partakers of the divine nature, having escaped the corruption that is in the world by lust.”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1:1-4)</a:t>
            </a:r>
          </a:p>
        </p:txBody>
      </p:sp>
    </p:spTree>
    <p:extLst>
      <p:ext uri="{BB962C8B-B14F-4D97-AF65-F5344CB8AC3E}">
        <p14:creationId xmlns:p14="http://schemas.microsoft.com/office/powerpoint/2010/main" val="18242140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6096000" cy="856785"/>
          </a:xfrm>
        </p:spPr>
        <p:txBody>
          <a:bodyPr>
            <a:normAutofit/>
          </a:bodyPr>
          <a:lstStyle/>
          <a:p>
            <a:r>
              <a:rPr lang="en-US" b="1" dirty="0">
                <a:latin typeface="Verdana" panose="020B0604030504040204" pitchFamily="34" charset="0"/>
                <a:ea typeface="Verdana" panose="020B0604030504040204" pitchFamily="34" charset="0"/>
              </a:rPr>
              <a:t>How To Be Saved</a:t>
            </a:r>
          </a:p>
        </p:txBody>
      </p:sp>
      <p:sp>
        <p:nvSpPr>
          <p:cNvPr id="3" name="Content Placeholder 2"/>
          <p:cNvSpPr>
            <a:spLocks noGrp="1"/>
          </p:cNvSpPr>
          <p:nvPr>
            <p:ph idx="1"/>
          </p:nvPr>
        </p:nvSpPr>
        <p:spPr>
          <a:xfrm>
            <a:off x="381000" y="914400"/>
            <a:ext cx="8382000" cy="5791200"/>
          </a:xfrm>
        </p:spPr>
        <p:txBody>
          <a:bodyPr>
            <a:noAutofit/>
          </a:bodyPr>
          <a:lstStyle/>
          <a:p>
            <a:pPr marL="0" lvl="0" indent="0">
              <a:lnSpc>
                <a:spcPct val="90000"/>
              </a:lnSpc>
              <a:buNone/>
            </a:pPr>
            <a:r>
              <a:rPr lang="en-US" altLang="en-US" b="1" dirty="0">
                <a:latin typeface="Verdana" panose="020B0604030504040204" pitchFamily="34" charset="0"/>
                <a:ea typeface="Verdana" panose="020B0604030504040204" pitchFamily="34" charset="0"/>
              </a:rPr>
              <a:t>Hear the word of God</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(2 Thessalonians 2:14; James 1:21)</a:t>
            </a:r>
            <a:endParaRPr lang="en-US" altLang="en-US" sz="2400" dirty="0">
              <a:solidFill>
                <a:srgbClr val="C00000"/>
              </a:solidFill>
              <a:latin typeface="Verdana" panose="020B0604030504040204" pitchFamily="34" charset="0"/>
              <a:ea typeface="Verdana" panose="020B0604030504040204" pitchFamily="34" charset="0"/>
            </a:endParaRPr>
          </a:p>
          <a:p>
            <a:pPr marL="0" lvl="0" indent="0">
              <a:lnSpc>
                <a:spcPct val="90000"/>
              </a:lnSpc>
              <a:buNone/>
            </a:pPr>
            <a:r>
              <a:rPr lang="en-US" altLang="en-US" b="1" dirty="0">
                <a:latin typeface="Verdana" panose="020B0604030504040204" pitchFamily="34" charset="0"/>
                <a:ea typeface="Verdana" panose="020B0604030504040204" pitchFamily="34" charset="0"/>
              </a:rPr>
              <a:t>Believe the gospel message</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(Hebrews 11:6; John 8:24)</a:t>
            </a:r>
          </a:p>
          <a:p>
            <a:pPr marL="0" lvl="0" indent="0">
              <a:lnSpc>
                <a:spcPct val="90000"/>
              </a:lnSpc>
              <a:buNone/>
            </a:pPr>
            <a:r>
              <a:rPr lang="en-US" altLang="en-US" b="1" dirty="0">
                <a:latin typeface="Verdana" panose="020B0604030504040204" pitchFamily="34" charset="0"/>
                <a:ea typeface="Verdana" panose="020B0604030504040204" pitchFamily="34" charset="0"/>
              </a:rPr>
              <a:t>Repent of sins</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(Luke 13:3; Acts 17:30-31)</a:t>
            </a:r>
          </a:p>
          <a:p>
            <a:pPr marL="0" lvl="0" indent="0">
              <a:lnSpc>
                <a:spcPct val="90000"/>
              </a:lnSpc>
              <a:buNone/>
            </a:pPr>
            <a:r>
              <a:rPr lang="en-US" altLang="en-US" b="1" dirty="0">
                <a:latin typeface="Verdana" panose="020B0604030504040204" pitchFamily="34" charset="0"/>
                <a:ea typeface="Verdana" panose="020B0604030504040204" pitchFamily="34" charset="0"/>
              </a:rPr>
              <a:t>Confess Jesus Christ</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(Romans 10:9-10; Matthew 10:32-33)</a:t>
            </a:r>
          </a:p>
          <a:p>
            <a:pPr marL="0" lvl="0" indent="0">
              <a:lnSpc>
                <a:spcPct val="90000"/>
              </a:lnSpc>
              <a:buNone/>
            </a:pPr>
            <a:r>
              <a:rPr lang="en-US" altLang="en-US" b="1" dirty="0">
                <a:latin typeface="Verdana" panose="020B0604030504040204" pitchFamily="34" charset="0"/>
                <a:ea typeface="Verdana" panose="020B0604030504040204" pitchFamily="34" charset="0"/>
              </a:rPr>
              <a:t>Be Baptized for Forgiveness of Sins</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(Mark 16:16; Acts 2:38)</a:t>
            </a:r>
          </a:p>
          <a:p>
            <a:pPr marL="0" lvl="0" indent="0">
              <a:lnSpc>
                <a:spcPct val="90000"/>
              </a:lnSpc>
              <a:buNone/>
            </a:pPr>
            <a:r>
              <a:rPr lang="en-US" altLang="en-US" b="1" dirty="0">
                <a:latin typeface="Verdana" panose="020B0604030504040204" pitchFamily="34" charset="0"/>
                <a:ea typeface="Verdana" panose="020B0604030504040204" pitchFamily="34" charset="0"/>
              </a:rPr>
              <a:t>Remain Obedient</a:t>
            </a:r>
            <a:br>
              <a:rPr lang="en-US" altLang="en-US" dirty="0">
                <a:solidFill>
                  <a:prstClr val="black">
                    <a:tint val="75000"/>
                  </a:prstClr>
                </a:solidFill>
                <a:latin typeface="Verdana" panose="020B0604030504040204" pitchFamily="34" charset="0"/>
                <a:ea typeface="Verdana" panose="020B0604030504040204" pitchFamily="34" charset="0"/>
              </a:rPr>
            </a:br>
            <a:r>
              <a:rPr lang="en-US" altLang="en-US" dirty="0">
                <a:solidFill>
                  <a:prstClr val="black">
                    <a:tint val="75000"/>
                  </a:prstClr>
                </a:solidFill>
                <a:latin typeface="Verdana" panose="020B0604030504040204" pitchFamily="34" charset="0"/>
                <a:ea typeface="Verdana" panose="020B0604030504040204" pitchFamily="34" charset="0"/>
              </a:rPr>
              <a:t>	</a:t>
            </a:r>
            <a:r>
              <a:rPr lang="en-US" altLang="en-US" sz="2400" b="1" dirty="0">
                <a:solidFill>
                  <a:srgbClr val="FF0000"/>
                </a:solidFill>
                <a:latin typeface="Verdana" panose="020B0604030504040204" pitchFamily="34" charset="0"/>
                <a:ea typeface="Verdana" panose="020B0604030504040204" pitchFamily="34" charset="0"/>
              </a:rPr>
              <a:t>(Matthew 7:21; Hebrews 3:12)</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A3674-09FA-A73F-24EC-9D2C765B5BD5}"/>
              </a:ext>
            </a:extLst>
          </p:cNvPr>
          <p:cNvSpPr>
            <a:spLocks noGrp="1"/>
          </p:cNvSpPr>
          <p:nvPr>
            <p:ph type="title"/>
          </p:nvPr>
        </p:nvSpPr>
        <p:spPr>
          <a:xfrm>
            <a:off x="152400" y="0"/>
            <a:ext cx="8839200" cy="7921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0977B6E4-347C-1561-ED8D-81E4A19272DD}"/>
              </a:ext>
            </a:extLst>
          </p:cNvPr>
          <p:cNvSpPr>
            <a:spLocks noGrp="1"/>
          </p:cNvSpPr>
          <p:nvPr>
            <p:ph idx="1"/>
          </p:nvPr>
        </p:nvSpPr>
        <p:spPr>
          <a:xfrm>
            <a:off x="228600" y="754840"/>
            <a:ext cx="8763000" cy="6103160"/>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Another day to live. </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“Come now, you who say, ‘Today or tomorrow we will go to such and such a city, and spend a year there and engage in business and make a profit.’ Yet you do not know what your life will be like tomorrow. You are just a vapor that appears for a little while and then vanishes away.”</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(James 4:13-14)</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a:t>
            </a:r>
            <a:r>
              <a:rPr lang="en-US" sz="2600" i="1" cap="small" dirty="0">
                <a:latin typeface="Calibri" panose="020F0502020204030204" pitchFamily="34" charset="0"/>
                <a:ea typeface="Calibri" panose="020F0502020204030204" pitchFamily="34" charset="0"/>
                <a:cs typeface="Calibri" panose="020F0502020204030204" pitchFamily="34" charset="0"/>
              </a:rPr>
              <a:t>‘All flesh is like grass, and all its glory like the flower of grass. The grass withers, and the flower falls off, but the word of the Lord endures forever</a:t>
            </a:r>
            <a:r>
              <a:rPr lang="en-US" sz="2600" i="1" dirty="0">
                <a:latin typeface="Calibri" panose="020F0502020204030204" pitchFamily="34" charset="0"/>
                <a:ea typeface="Calibri" panose="020F0502020204030204" pitchFamily="34" charset="0"/>
                <a:cs typeface="Calibri" panose="020F0502020204030204" pitchFamily="34" charset="0"/>
              </a:rPr>
              <a:t>.’ And this is the word which was preached to you.”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(1 Peter 1:24-25)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97ABC-4E86-49C7-0C3A-0F992B9138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0F9A9D-0276-009B-375B-3E58BF8F6B99}"/>
              </a:ext>
            </a:extLst>
          </p:cNvPr>
          <p:cNvSpPr>
            <a:spLocks noGrp="1"/>
          </p:cNvSpPr>
          <p:nvPr>
            <p:ph type="title"/>
          </p:nvPr>
        </p:nvSpPr>
        <p:spPr>
          <a:xfrm>
            <a:off x="152400" y="0"/>
            <a:ext cx="8839200" cy="7921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E31D1E5B-9EDF-1D23-DD96-19F538FEE0BB}"/>
              </a:ext>
            </a:extLst>
          </p:cNvPr>
          <p:cNvSpPr>
            <a:spLocks noGrp="1"/>
          </p:cNvSpPr>
          <p:nvPr>
            <p:ph idx="1"/>
          </p:nvPr>
        </p:nvSpPr>
        <p:spPr>
          <a:xfrm>
            <a:off x="228600" y="754840"/>
            <a:ext cx="8763000" cy="6103160"/>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Another day to live. </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“As for the days of our life, they contain seventy years, or if due to strength, eighty years, yet their pride is but labor and sorrow; for soon it is gone and we fly away.”</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(Psalms 90:10)</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the living know they will die; but the dead do not know anything, nor have they any longer a reward, for their memory is forgotten.”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(Ecclesiastes 9:5)</a:t>
            </a:r>
          </a:p>
        </p:txBody>
      </p:sp>
    </p:spTree>
    <p:extLst>
      <p:ext uri="{BB962C8B-B14F-4D97-AF65-F5344CB8AC3E}">
        <p14:creationId xmlns:p14="http://schemas.microsoft.com/office/powerpoint/2010/main" val="4015713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B021E-B196-3CD9-FD8E-BDFE83C081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FD828D-4010-713E-4DCA-0EAA9AC01C3D}"/>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773967B0-EF8E-5B9D-11D3-5C7783FE59FD}"/>
              </a:ext>
            </a:extLst>
          </p:cNvPr>
          <p:cNvSpPr>
            <a:spLocks noGrp="1"/>
          </p:cNvSpPr>
          <p:nvPr>
            <p:ph idx="1"/>
          </p:nvPr>
        </p:nvSpPr>
        <p:spPr>
          <a:xfrm>
            <a:off x="304800" y="753284"/>
            <a:ext cx="8610600" cy="6028516"/>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To save anyone outside of the body of Christ. </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the husband is the head of the wife, as Christ also is the head of the church, He Himself being the </a:t>
            </a:r>
            <a:r>
              <a:rPr lang="en-US" sz="2600" b="1" i="1" dirty="0">
                <a:latin typeface="Calibri" panose="020F0502020204030204" pitchFamily="34" charset="0"/>
                <a:ea typeface="Calibri" panose="020F0502020204030204" pitchFamily="34" charset="0"/>
                <a:cs typeface="Calibri" panose="020F0502020204030204" pitchFamily="34" charset="0"/>
              </a:rPr>
              <a:t>Savior of the body</a:t>
            </a:r>
            <a:r>
              <a:rPr lang="en-US" sz="2600" i="1" dirty="0">
                <a:latin typeface="Calibri" panose="020F0502020204030204" pitchFamily="34" charset="0"/>
                <a:ea typeface="Calibri" panose="020F0502020204030204" pitchFamily="34" charset="0"/>
                <a:cs typeface="Calibri" panose="020F0502020204030204" pitchFamily="34" charset="0"/>
              </a:rPr>
              <a:t>.”</a:t>
            </a:r>
            <a:br>
              <a:rPr lang="en-US" sz="2600" dirty="0">
                <a:latin typeface="Calibri" panose="020F0502020204030204" pitchFamily="34" charset="0"/>
                <a:ea typeface="Calibri" panose="020F0502020204030204" pitchFamily="34" charset="0"/>
                <a:cs typeface="Calibri" panose="020F0502020204030204" pitchFamily="34" charset="0"/>
              </a:rPr>
            </a:b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5:23)</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He put all things in subjection under His feet, and gave Him as head over all things to </a:t>
            </a:r>
            <a:r>
              <a:rPr lang="en-US" sz="2600" b="1" i="1" dirty="0">
                <a:latin typeface="Calibri" panose="020F0502020204030204" pitchFamily="34" charset="0"/>
                <a:ea typeface="Calibri" panose="020F0502020204030204" pitchFamily="34" charset="0"/>
                <a:cs typeface="Calibri" panose="020F0502020204030204" pitchFamily="34" charset="0"/>
              </a:rPr>
              <a:t>the church, which is His body</a:t>
            </a:r>
            <a:r>
              <a:rPr lang="en-US" sz="2600" i="1" dirty="0">
                <a:latin typeface="Calibri" panose="020F0502020204030204" pitchFamily="34" charset="0"/>
                <a:ea typeface="Calibri" panose="020F0502020204030204" pitchFamily="34" charset="0"/>
                <a:cs typeface="Calibri" panose="020F0502020204030204" pitchFamily="34" charset="0"/>
              </a:rPr>
              <a:t>, the fullness of Him who fills all in all.”</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1:22-23)</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by one Spirit we were all </a:t>
            </a:r>
            <a:r>
              <a:rPr lang="en-US" sz="2600" b="1" i="1" dirty="0">
                <a:latin typeface="Calibri" panose="020F0502020204030204" pitchFamily="34" charset="0"/>
                <a:ea typeface="Calibri" panose="020F0502020204030204" pitchFamily="34" charset="0"/>
                <a:cs typeface="Calibri" panose="020F0502020204030204" pitchFamily="34" charset="0"/>
              </a:rPr>
              <a:t>baptized into one body</a:t>
            </a:r>
            <a:r>
              <a:rPr lang="en-US" sz="2600" i="1" dirty="0">
                <a:latin typeface="Calibri" panose="020F0502020204030204" pitchFamily="34" charset="0"/>
                <a:ea typeface="Calibri" panose="020F0502020204030204" pitchFamily="34" charset="0"/>
                <a:cs typeface="Calibri" panose="020F0502020204030204" pitchFamily="34" charset="0"/>
              </a:rPr>
              <a:t>, whether Jews or Greeks, whether slaves or free, and we were all made to drink of one Spirit.”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12:13)</a:t>
            </a:r>
          </a:p>
        </p:txBody>
      </p:sp>
    </p:spTree>
    <p:extLst>
      <p:ext uri="{BB962C8B-B14F-4D97-AF65-F5344CB8AC3E}">
        <p14:creationId xmlns:p14="http://schemas.microsoft.com/office/powerpoint/2010/main" val="30719480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2E336-8B44-404B-4805-657B300F4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2479E-4538-ED81-F6E7-F83FD742AC53}"/>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AE347E1B-5D62-E42B-3D55-6EDF1854F55E}"/>
              </a:ext>
            </a:extLst>
          </p:cNvPr>
          <p:cNvSpPr>
            <a:spLocks noGrp="1"/>
          </p:cNvSpPr>
          <p:nvPr>
            <p:ph idx="1"/>
          </p:nvPr>
        </p:nvSpPr>
        <p:spPr>
          <a:xfrm>
            <a:off x="304800" y="753284"/>
            <a:ext cx="8610600" cy="6028516"/>
          </a:xfrm>
        </p:spPr>
        <p:txBody>
          <a:bodyPr/>
          <a:lstStyle/>
          <a:p>
            <a:pP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To save anyone outside of the body of Christ. </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“For all of you who were </a:t>
            </a:r>
            <a:r>
              <a:rPr lang="en-US" sz="2600" b="1" i="1" dirty="0">
                <a:latin typeface="Calibri" panose="020F0502020204030204" pitchFamily="34" charset="0"/>
                <a:ea typeface="Calibri" panose="020F0502020204030204" pitchFamily="34" charset="0"/>
                <a:cs typeface="Calibri" panose="020F0502020204030204" pitchFamily="34" charset="0"/>
              </a:rPr>
              <a:t>baptized into Christ </a:t>
            </a:r>
            <a:r>
              <a:rPr lang="en-US" sz="2600" i="1" dirty="0">
                <a:latin typeface="Calibri" panose="020F0502020204030204" pitchFamily="34" charset="0"/>
                <a:ea typeface="Calibri" panose="020F0502020204030204" pitchFamily="34" charset="0"/>
                <a:cs typeface="Calibri" panose="020F0502020204030204" pitchFamily="34" charset="0"/>
              </a:rPr>
              <a:t>have clothed yourselves with Christ.”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(Galatians 3:27)</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“Blessed be the God and Father of our Lord Jesus Christ, who has blessed us with every spiritual blessing in the heavenly places </a:t>
            </a:r>
            <a:r>
              <a:rPr lang="en-US" sz="2600" b="1" i="1" dirty="0">
                <a:latin typeface="Calibri" panose="020F0502020204030204" pitchFamily="34" charset="0"/>
                <a:ea typeface="Calibri" panose="020F0502020204030204" pitchFamily="34" charset="0"/>
                <a:cs typeface="Calibri" panose="020F0502020204030204" pitchFamily="34" charset="0"/>
              </a:rPr>
              <a:t>in Christ</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1:3)</a:t>
            </a:r>
          </a:p>
          <a:p>
            <a:pPr marL="0" indent="0" algn="ctr">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“For this reason I endure all things for the sake of those who are chosen, so that they also may obtain the </a:t>
            </a:r>
            <a:r>
              <a:rPr lang="en-US" sz="2400" b="1" i="1" dirty="0">
                <a:latin typeface="Calibri" panose="020F0502020204030204" pitchFamily="34" charset="0"/>
                <a:ea typeface="Calibri" panose="020F0502020204030204" pitchFamily="34" charset="0"/>
                <a:cs typeface="Calibri" panose="020F0502020204030204" pitchFamily="34" charset="0"/>
              </a:rPr>
              <a:t>salvation which is in Christ Jesus </a:t>
            </a:r>
            <a:r>
              <a:rPr lang="en-US" sz="2400" i="1" dirty="0">
                <a:latin typeface="Calibri" panose="020F0502020204030204" pitchFamily="34" charset="0"/>
                <a:ea typeface="Calibri" panose="020F0502020204030204" pitchFamily="34" charset="0"/>
                <a:cs typeface="Calibri" panose="020F0502020204030204" pitchFamily="34" charset="0"/>
              </a:rPr>
              <a:t>and with it eternal glory.”</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2:10)</a:t>
            </a:r>
          </a:p>
          <a:p>
            <a:pPr marL="0" indent="0">
              <a:buNone/>
              <a:defRPr/>
            </a:pPr>
            <a:endPar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1340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3298A-0041-C8F2-28A2-CFF318FF4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AABE2-E83A-C1F9-820B-A981D4208805}"/>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561A5BCF-BFAB-8596-CCA2-03DD31C597BE}"/>
              </a:ext>
            </a:extLst>
          </p:cNvPr>
          <p:cNvSpPr>
            <a:spLocks noGrp="1"/>
          </p:cNvSpPr>
          <p:nvPr>
            <p:ph idx="1"/>
          </p:nvPr>
        </p:nvSpPr>
        <p:spPr>
          <a:xfrm>
            <a:off x="304800" y="753284"/>
            <a:ext cx="8610600" cy="6028516"/>
          </a:xfrm>
        </p:spPr>
        <p:txBody>
          <a:bodyPr/>
          <a:lstStyle/>
          <a:p>
            <a:pPr>
              <a:buSzPct val="130000"/>
              <a:buFont typeface="Wingdings" panose="05000000000000000000" pitchFamily="2" charset="2"/>
              <a:buChar cha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Another chance after death.</a:t>
            </a:r>
          </a:p>
          <a:p>
            <a:pPr marL="0" indent="0" algn="ctr">
              <a:buSzPct val="100000"/>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SzPct val="100000"/>
              <a:buNone/>
              <a:defRPr/>
            </a:pPr>
            <a:r>
              <a:rPr lang="en-US" sz="2800" i="1" dirty="0">
                <a:latin typeface="Calibri" panose="020F0502020204030204" pitchFamily="34" charset="0"/>
                <a:ea typeface="Calibri" panose="020F0502020204030204" pitchFamily="34" charset="0"/>
                <a:cs typeface="Calibri" panose="020F0502020204030204" pitchFamily="34" charset="0"/>
              </a:rPr>
              <a:t>“By the sweat of your face you will eat bread, till you return to the ground, because from it you were taken; For you are dust, and to dust you shall return.”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(Genesis 3:19)</a:t>
            </a:r>
          </a:p>
          <a:p>
            <a:pPr marL="0" indent="0" algn="ctr">
              <a:buSzPct val="100000"/>
              <a:buNone/>
              <a:defRPr/>
            </a:pPr>
            <a:endParaRPr lang="en-US" sz="2800" i="1" dirty="0">
              <a:latin typeface="Calibri" panose="020F0502020204030204" pitchFamily="34" charset="0"/>
              <a:ea typeface="Calibri" panose="020F0502020204030204" pitchFamily="34" charset="0"/>
              <a:cs typeface="Calibri" panose="020F0502020204030204" pitchFamily="34" charset="0"/>
            </a:endParaRPr>
          </a:p>
          <a:p>
            <a:pPr marL="0" indent="0" algn="ctr">
              <a:buSzPct val="100000"/>
              <a:buNone/>
              <a:defRPr/>
            </a:pPr>
            <a:r>
              <a:rPr lang="en-US" sz="2800" i="1" dirty="0">
                <a:latin typeface="Calibri" panose="020F0502020204030204" pitchFamily="34" charset="0"/>
                <a:ea typeface="Calibri" panose="020F0502020204030204" pitchFamily="34" charset="0"/>
                <a:cs typeface="Calibri" panose="020F0502020204030204" pitchFamily="34" charset="0"/>
              </a:rPr>
              <a:t>“…then the dust will return to the earth as it was, and the spirit will return to God who gave it.”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(Ecclesiastes 12:7)</a:t>
            </a:r>
          </a:p>
          <a:p>
            <a:pPr marL="0" indent="0">
              <a:buNone/>
              <a:defRPr/>
            </a:pPr>
            <a:endPar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7538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57205-8E2F-B638-C8FD-BEFE1D658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F96E93-4C12-EDA4-1F65-84E7C78527EC}"/>
              </a:ext>
            </a:extLst>
          </p:cNvPr>
          <p:cNvSpPr>
            <a:spLocks noGrp="1"/>
          </p:cNvSpPr>
          <p:nvPr>
            <p:ph type="title"/>
          </p:nvPr>
        </p:nvSpPr>
        <p:spPr>
          <a:xfrm>
            <a:off x="190500" y="37322"/>
            <a:ext cx="8839200" cy="715962"/>
          </a:xfrm>
        </p:spPr>
        <p:txBody>
          <a:bodyPr/>
          <a:lstStyle/>
          <a:p>
            <a:pPr>
              <a:defRPr/>
            </a:pPr>
            <a:r>
              <a:rPr lang="en-US" sz="4800" dirty="0">
                <a:latin typeface="Calibri" panose="020F0502020204030204" pitchFamily="34" charset="0"/>
                <a:ea typeface="Calibri" panose="020F0502020204030204" pitchFamily="34" charset="0"/>
                <a:cs typeface="Calibri" panose="020F0502020204030204" pitchFamily="34" charset="0"/>
              </a:rPr>
              <a:t>Things God HAS NOT Promised…</a:t>
            </a:r>
          </a:p>
        </p:txBody>
      </p:sp>
      <p:sp>
        <p:nvSpPr>
          <p:cNvPr id="3" name="Content Placeholder 2">
            <a:extLst>
              <a:ext uri="{FF2B5EF4-FFF2-40B4-BE49-F238E27FC236}">
                <a16:creationId xmlns:a16="http://schemas.microsoft.com/office/drawing/2014/main" id="{B8D344D6-61B4-B0E0-439C-0C0B5903ED39}"/>
              </a:ext>
            </a:extLst>
          </p:cNvPr>
          <p:cNvSpPr>
            <a:spLocks noGrp="1"/>
          </p:cNvSpPr>
          <p:nvPr>
            <p:ph idx="1"/>
          </p:nvPr>
        </p:nvSpPr>
        <p:spPr>
          <a:xfrm>
            <a:off x="304800" y="753284"/>
            <a:ext cx="8610600" cy="6028516"/>
          </a:xfrm>
        </p:spPr>
        <p:txBody>
          <a:bodyPr/>
          <a:lstStyle/>
          <a:p>
            <a:pPr>
              <a:buSzPct val="130000"/>
              <a:buFont typeface="Wingdings" panose="05000000000000000000" pitchFamily="2" charset="2"/>
              <a:buChar char="§"/>
              <a:defRPr/>
            </a:pPr>
            <a:r>
              <a:rPr lang="en-US" b="1" dirty="0">
                <a:solidFill>
                  <a:srgbClr val="00B0F0"/>
                </a:solidFill>
                <a:latin typeface="Calibri" panose="020F0502020204030204" pitchFamily="34" charset="0"/>
                <a:ea typeface="Calibri" panose="020F0502020204030204" pitchFamily="34" charset="0"/>
                <a:cs typeface="Calibri" panose="020F0502020204030204" pitchFamily="34" charset="0"/>
              </a:rPr>
              <a:t>Another chance after death.</a:t>
            </a:r>
          </a:p>
          <a:p>
            <a:pPr marL="0" indent="0" algn="ctr">
              <a:buSzPct val="100000"/>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SzPct val="100000"/>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inasmuch as </a:t>
            </a:r>
            <a:r>
              <a:rPr lang="en-US" sz="2600" b="1" i="1" dirty="0">
                <a:latin typeface="Calibri" panose="020F0502020204030204" pitchFamily="34" charset="0"/>
                <a:ea typeface="Calibri" panose="020F0502020204030204" pitchFamily="34" charset="0"/>
                <a:cs typeface="Calibri" panose="020F0502020204030204" pitchFamily="34" charset="0"/>
              </a:rPr>
              <a:t>it is appointed for men to die once and after this comes judgment</a:t>
            </a:r>
            <a:r>
              <a:rPr lang="en-US" sz="2600" i="1" dirty="0">
                <a:latin typeface="Calibri" panose="020F0502020204030204" pitchFamily="34" charset="0"/>
                <a:ea typeface="Calibri" panose="020F0502020204030204" pitchFamily="34" charset="0"/>
                <a:cs typeface="Calibri" panose="020F0502020204030204" pitchFamily="34" charset="0"/>
              </a:rPr>
              <a:t>, so Christ also, having been offered once to bear the sins of many, will appear a second time for salvation without reference to sin, to those who eagerly await Him.”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9:27-28)</a:t>
            </a:r>
          </a:p>
          <a:p>
            <a:pPr marL="0" indent="0" algn="ctr">
              <a:buSzPct val="100000"/>
              <a:buNone/>
              <a:defRPr/>
            </a:pPr>
            <a:endParaRPr lang="en-US" sz="2600" i="1" dirty="0">
              <a:latin typeface="Calibri" panose="020F0502020204030204" pitchFamily="34" charset="0"/>
              <a:ea typeface="Calibri" panose="020F0502020204030204" pitchFamily="34" charset="0"/>
              <a:cs typeface="Calibri" panose="020F0502020204030204" pitchFamily="34" charset="0"/>
            </a:endParaRPr>
          </a:p>
          <a:p>
            <a:pPr marL="0" indent="0" algn="ctr">
              <a:buSzPct val="100000"/>
              <a:buNone/>
              <a:defRPr/>
            </a:pPr>
            <a:r>
              <a:rPr lang="en-US" sz="2600" i="1" dirty="0">
                <a:latin typeface="Calibri" panose="020F0502020204030204" pitchFamily="34" charset="0"/>
                <a:ea typeface="Calibri" panose="020F0502020204030204" pitchFamily="34" charset="0"/>
                <a:cs typeface="Calibri" panose="020F0502020204030204" pitchFamily="34" charset="0"/>
              </a:rPr>
              <a:t>“…In Hades he lifted up his eyes, being in torment, and saw Abraham far away and Lazarus in his bosom…” </a:t>
            </a:r>
            <a:r>
              <a:rPr lang="en-US" sz="2600" dirty="0">
                <a:latin typeface="Calibri" panose="020F0502020204030204" pitchFamily="34" charset="0"/>
                <a:ea typeface="Calibri" panose="020F0502020204030204" pitchFamily="34" charset="0"/>
                <a:cs typeface="Calibri" panose="020F0502020204030204" pitchFamily="34" charset="0"/>
              </a:rPr>
              <a:t>(v. 23)</a:t>
            </a:r>
          </a:p>
          <a:p>
            <a:pPr marL="0" indent="0" algn="ctr">
              <a:buSzPct val="100000"/>
              <a:buNone/>
              <a:defRPr/>
            </a:pP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i="1" dirty="0">
                <a:latin typeface="Calibri" panose="020F0502020204030204" pitchFamily="34" charset="0"/>
                <a:ea typeface="Calibri" panose="020F0502020204030204" pitchFamily="34" charset="0"/>
                <a:cs typeface="Calibri" panose="020F0502020204030204" pitchFamily="34" charset="0"/>
              </a:rPr>
              <a:t>there is a great chasm fixed</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dirty="0">
                <a:latin typeface="Calibri" panose="020F0502020204030204" pitchFamily="34" charset="0"/>
                <a:ea typeface="Calibri" panose="020F0502020204030204" pitchFamily="34" charset="0"/>
                <a:cs typeface="Calibri" panose="020F0502020204030204" pitchFamily="34" charset="0"/>
              </a:rPr>
              <a:t>(v.26)</a:t>
            </a:r>
            <a:br>
              <a:rPr lang="en-US" sz="2600" i="1" dirty="0">
                <a:latin typeface="Calibri" panose="020F0502020204030204" pitchFamily="34" charset="0"/>
                <a:ea typeface="Calibri" panose="020F0502020204030204" pitchFamily="34" charset="0"/>
                <a:cs typeface="Calibri" panose="020F0502020204030204" pitchFamily="34" charset="0"/>
              </a:rPr>
            </a:b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(Luke 16:19-31)</a:t>
            </a:r>
          </a:p>
          <a:p>
            <a:pPr marL="0" indent="0">
              <a:buNone/>
              <a:defRPr/>
            </a:pPr>
            <a:endPar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2242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slide(fromBottom)">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2289</TotalTime>
  <Words>5641</Words>
  <Application>Microsoft Office PowerPoint</Application>
  <PresentationFormat>On-screen Show (4:3)</PresentationFormat>
  <Paragraphs>222</Paragraphs>
  <Slides>30</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Garamond</vt:lpstr>
      <vt:lpstr>Verdana</vt:lpstr>
      <vt:lpstr>Wingdings</vt:lpstr>
      <vt:lpstr>Theme1</vt:lpstr>
      <vt:lpstr>The Precious Promises</vt:lpstr>
      <vt:lpstr>The Precious Promises</vt:lpstr>
      <vt:lpstr>The Precious Promises</vt:lpstr>
      <vt:lpstr>Things God HAS NOT Promised…</vt:lpstr>
      <vt:lpstr>Things God HAS NOT Promised…</vt:lpstr>
      <vt:lpstr>Things God HAS NOT Promised…</vt:lpstr>
      <vt:lpstr>Things God HAS NOT Promised…</vt:lpstr>
      <vt:lpstr>Things God HAS NOT Promised…</vt:lpstr>
      <vt:lpstr>Things God HAS NOT Promised…</vt:lpstr>
      <vt:lpstr>Things God HAS NOT Promised…</vt:lpstr>
      <vt:lpstr>Things God HAS NOT Promised…</vt:lpstr>
      <vt:lpstr>Things God HAS NOT Promised…</vt:lpstr>
      <vt:lpstr>Things God HAS Promised Unconditionally…</vt:lpstr>
      <vt:lpstr>Things God HAS Promised Unconditionally…</vt:lpstr>
      <vt:lpstr>Things God HAS Promised Unconditionally…</vt:lpstr>
      <vt:lpstr>Things God HAS Promised Unconditionally…</vt:lpstr>
      <vt:lpstr>Things God HAS Promised Unconditionally…</vt:lpstr>
      <vt:lpstr>Things God HAS Promised Unconditionally…</vt:lpstr>
      <vt:lpstr>Things God HAS Promised Unconditionally…</vt:lpstr>
      <vt:lpstr>Things God HAS Promised Unconditionally…</vt:lpstr>
      <vt:lpstr>Things God HAS Promised Conditionally…</vt:lpstr>
      <vt:lpstr>Things God HAS Promised Conditionally…</vt:lpstr>
      <vt:lpstr>Things God HAS Promised Conditionally…</vt:lpstr>
      <vt:lpstr>Things God HAS Promised Conditionally…</vt:lpstr>
      <vt:lpstr>Things God HAS Promised Conditionally…</vt:lpstr>
      <vt:lpstr>Things God HAS Promised Conditionally…</vt:lpstr>
      <vt:lpstr>Things God HAS Promised Conditionally…</vt:lpstr>
      <vt:lpstr>Things God HAS Promised Conditionally…</vt:lpstr>
      <vt:lpstr>Eternal Life!</vt:lpstr>
      <vt:lpstr>How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Precious Promises</dc:title>
  <dc:creator>Randy Childs; Micky Galloway</dc:creator>
  <dc:description>8/21/2011</dc:description>
  <cp:lastModifiedBy>Richard Lidh</cp:lastModifiedBy>
  <cp:revision>25</cp:revision>
  <cp:lastPrinted>2025-12-21T04:29:58Z</cp:lastPrinted>
  <dcterms:created xsi:type="dcterms:W3CDTF">2011-08-20T17:24:11Z</dcterms:created>
  <dcterms:modified xsi:type="dcterms:W3CDTF">2025-12-30T22:31:58Z</dcterms:modified>
</cp:coreProperties>
</file>